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02" r:id="rId2"/>
    <p:sldId id="257" r:id="rId3"/>
    <p:sldId id="258" r:id="rId4"/>
    <p:sldId id="267" r:id="rId5"/>
    <p:sldId id="259" r:id="rId6"/>
    <p:sldId id="260" r:id="rId7"/>
    <p:sldId id="261" r:id="rId8"/>
    <p:sldId id="262" r:id="rId9"/>
    <p:sldId id="265" r:id="rId10"/>
    <p:sldId id="266" r:id="rId11"/>
    <p:sldId id="298" r:id="rId12"/>
    <p:sldId id="268" r:id="rId13"/>
    <p:sldId id="299" r:id="rId14"/>
    <p:sldId id="269" r:id="rId15"/>
    <p:sldId id="300" r:id="rId16"/>
    <p:sldId id="271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297" r:id="rId27"/>
    <p:sldId id="301" r:id="rId28"/>
    <p:sldId id="272" r:id="rId29"/>
    <p:sldId id="273" r:id="rId30"/>
    <p:sldId id="274" r:id="rId3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A3"/>
    <a:srgbClr val="F1EFAB"/>
    <a:srgbClr val="EBE7AF"/>
    <a:srgbClr val="FBF389"/>
    <a:srgbClr val="BF7A41"/>
    <a:srgbClr val="7F7F7F"/>
    <a:srgbClr val="F2E2CA"/>
    <a:srgbClr val="8CAAC6"/>
    <a:srgbClr val="E5BE93"/>
    <a:srgbClr val="BD1D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淺色樣式 1 - 輔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597" autoAdjust="0"/>
  </p:normalViewPr>
  <p:slideViewPr>
    <p:cSldViewPr>
      <p:cViewPr>
        <p:scale>
          <a:sx n="78" d="100"/>
          <a:sy n="78" d="100"/>
        </p:scale>
        <p:origin x="-1332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2015/6/4</a:t>
            </a:fld>
            <a:endParaRPr lang="zh-TW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2015/6/4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2015/6/4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2015/6/4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2015/6/4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2015/6/4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2015/6/4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2015/6/4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2015/6/4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2015/6/4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2015/6/4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36FB9C7-C446-47F8-AA56-56D965C0B3DA}" type="datetimeFigureOut">
              <a:rPr lang="zh-TW" altLang="en-US" smtClean="0"/>
              <a:t>2015/6/4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雲朵形 12"/>
          <p:cNvSpPr/>
          <p:nvPr/>
        </p:nvSpPr>
        <p:spPr>
          <a:xfrm>
            <a:off x="1729774" y="2504707"/>
            <a:ext cx="2232248" cy="1517929"/>
          </a:xfrm>
          <a:prstGeom prst="cloud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alpha val="78000"/>
                </a:schemeClr>
              </a:gs>
              <a:gs pos="56000">
                <a:schemeClr val="accent1">
                  <a:tint val="44500"/>
                  <a:satMod val="160000"/>
                  <a:alpha val="14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雲朵形 13"/>
          <p:cNvSpPr/>
          <p:nvPr/>
        </p:nvSpPr>
        <p:spPr>
          <a:xfrm>
            <a:off x="2533120" y="3597341"/>
            <a:ext cx="1250868" cy="850590"/>
          </a:xfrm>
          <a:prstGeom prst="cloud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alpha val="78000"/>
                </a:schemeClr>
              </a:gs>
              <a:gs pos="56000">
                <a:schemeClr val="accent1">
                  <a:tint val="44500"/>
                  <a:satMod val="160000"/>
                  <a:alpha val="14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782368" y="2780928"/>
            <a:ext cx="54534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0" dirty="0" smtClean="0">
                <a:solidFill>
                  <a:srgbClr val="8CAAC6"/>
                </a:solidFill>
                <a:latin typeface="Kozuka Gothic Pro B" pitchFamily="34" charset="-128"/>
                <a:ea typeface="Kozuka Gothic Pro B" pitchFamily="34" charset="-128"/>
              </a:rPr>
              <a:t>i</a:t>
            </a:r>
            <a:endParaRPr lang="zh-TW" altLang="en-US" sz="10000" dirty="0">
              <a:solidFill>
                <a:srgbClr val="8CAAC6"/>
              </a:solidFill>
              <a:latin typeface="Kozuka Gothic Pro B" pitchFamily="34" charset="-128"/>
              <a:ea typeface="Kozuka Gothic Pro B" pitchFamily="34" charset="-128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337787" y="2780928"/>
            <a:ext cx="287610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0" dirty="0" smtClean="0">
                <a:solidFill>
                  <a:srgbClr val="E5BE93"/>
                </a:solidFill>
                <a:latin typeface="Kozuka Gothic Pro B" pitchFamily="34" charset="-128"/>
                <a:ea typeface="Kozuka Gothic Pro B" pitchFamily="34" charset="-128"/>
              </a:rPr>
              <a:t>Club</a:t>
            </a:r>
            <a:endParaRPr lang="zh-TW" altLang="en-US" sz="10000" dirty="0">
              <a:solidFill>
                <a:srgbClr val="E5BE93"/>
              </a:solidFill>
              <a:latin typeface="Kozuka Gothic Pro B" pitchFamily="34" charset="-128"/>
              <a:ea typeface="Kozuka Gothic Pro B" pitchFamily="34" charset="-128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182348" y="4048645"/>
            <a:ext cx="2901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TW" dirty="0" smtClean="0">
                <a:solidFill>
                  <a:srgbClr val="D1A179"/>
                </a:solidFill>
                <a:latin typeface="+mj-ea"/>
                <a:ea typeface="+mj-ea"/>
              </a:rPr>
              <a:t> </a:t>
            </a:r>
            <a:r>
              <a:rPr lang="en-US" altLang="zh-TW" dirty="0" smtClean="0">
                <a:solidFill>
                  <a:srgbClr val="E5BE93"/>
                </a:solidFill>
                <a:latin typeface="+mj-ea"/>
                <a:ea typeface="+mj-ea"/>
              </a:rPr>
              <a:t>Chihlee club web system</a:t>
            </a:r>
            <a:endParaRPr lang="zh-TW" altLang="en-US" dirty="0">
              <a:solidFill>
                <a:srgbClr val="E5BE93"/>
              </a:solidFill>
              <a:latin typeface="+mj-ea"/>
              <a:ea typeface="+mj-ea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2947027" y="4125299"/>
            <a:ext cx="216024" cy="216024"/>
          </a:xfrm>
          <a:prstGeom prst="ellipse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10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018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4" grpId="0"/>
      <p:bldP spid="5" grpId="0"/>
      <p:bldP spid="7" grpId="0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326692" y="2750557"/>
            <a:ext cx="723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組</a:t>
            </a:r>
            <a:r>
              <a:rPr lang="zh-TW" altLang="en-US" dirty="0" smtClean="0">
                <a:solidFill>
                  <a:srgbClr val="BF7A41"/>
                </a:solidFill>
                <a:latin typeface="+mj-ea"/>
                <a:ea typeface="+mj-ea"/>
              </a:rPr>
              <a:t>員</a:t>
            </a:r>
            <a:endParaRPr lang="zh-TW" altLang="en-US" dirty="0">
              <a:solidFill>
                <a:srgbClr val="BF7A41"/>
              </a:solidFill>
              <a:latin typeface="+mj-ea"/>
              <a:ea typeface="+mj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865027" y="2308854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指</a:t>
            </a:r>
            <a:r>
              <a:rPr lang="zh-TW" altLang="en-US" dirty="0" smtClean="0">
                <a:solidFill>
                  <a:srgbClr val="BF7A41"/>
                </a:solidFill>
                <a:latin typeface="+mj-ea"/>
                <a:ea typeface="+mj-ea"/>
              </a:rPr>
              <a:t>導老師</a:t>
            </a:r>
            <a:endParaRPr lang="zh-TW" altLang="en-US" dirty="0">
              <a:solidFill>
                <a:srgbClr val="BF7A41"/>
              </a:solidFill>
              <a:latin typeface="+mj-ea"/>
              <a:ea typeface="+mj-ea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175301" y="2770519"/>
            <a:ext cx="171072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dirty="0" smtClean="0">
                <a:solidFill>
                  <a:srgbClr val="BF7A41"/>
                </a:solidFill>
                <a:latin typeface="+mj-ea"/>
                <a:ea typeface="+mj-ea"/>
              </a:rPr>
              <a:t>段松佑</a:t>
            </a:r>
            <a:r>
              <a:rPr lang="en-US" altLang="zh-TW" sz="1400" dirty="0" smtClean="0">
                <a:solidFill>
                  <a:srgbClr val="BF7A41"/>
                </a:solidFill>
                <a:latin typeface="+mj-ea"/>
                <a:ea typeface="+mj-ea"/>
              </a:rPr>
              <a:t>10110108</a:t>
            </a:r>
            <a:endParaRPr lang="zh-TW" altLang="zh-TW" sz="1400" dirty="0">
              <a:solidFill>
                <a:srgbClr val="BF7A41"/>
              </a:solidFill>
              <a:latin typeface="+mj-ea"/>
              <a:ea typeface="+mj-ea"/>
            </a:endParaRPr>
          </a:p>
          <a:p>
            <a:r>
              <a:rPr lang="zh-TW" altLang="zh-TW" dirty="0" smtClean="0">
                <a:solidFill>
                  <a:srgbClr val="BF7A41"/>
                </a:solidFill>
                <a:latin typeface="+mj-ea"/>
                <a:ea typeface="+mj-ea"/>
              </a:rPr>
              <a:t>何奕勳</a:t>
            </a:r>
            <a:r>
              <a:rPr lang="en-US" altLang="zh-TW" sz="1400" dirty="0" smtClean="0">
                <a:solidFill>
                  <a:srgbClr val="BF7A41"/>
                </a:solidFill>
                <a:latin typeface="+mj-ea"/>
                <a:ea typeface="+mj-ea"/>
              </a:rPr>
              <a:t>10110106</a:t>
            </a:r>
            <a:endParaRPr lang="zh-TW" altLang="zh-TW" sz="1400" dirty="0">
              <a:solidFill>
                <a:srgbClr val="BF7A41"/>
              </a:solidFill>
              <a:latin typeface="+mj-ea"/>
              <a:ea typeface="+mj-ea"/>
            </a:endParaRPr>
          </a:p>
          <a:p>
            <a:r>
              <a:rPr lang="zh-TW" altLang="zh-TW" dirty="0">
                <a:solidFill>
                  <a:srgbClr val="BF7A41"/>
                </a:solidFill>
                <a:latin typeface="+mj-ea"/>
                <a:ea typeface="+mj-ea"/>
              </a:rPr>
              <a:t>沈妍</a:t>
            </a:r>
            <a:r>
              <a:rPr lang="zh-TW" altLang="zh-TW" dirty="0" smtClean="0">
                <a:solidFill>
                  <a:srgbClr val="BF7A41"/>
                </a:solidFill>
                <a:latin typeface="+mj-ea"/>
                <a:ea typeface="+mj-ea"/>
              </a:rPr>
              <a:t>汝</a:t>
            </a:r>
            <a:r>
              <a:rPr lang="en-US" altLang="zh-TW" sz="1400" dirty="0" smtClean="0">
                <a:solidFill>
                  <a:srgbClr val="BF7A41"/>
                </a:solidFill>
                <a:latin typeface="+mj-ea"/>
                <a:ea typeface="+mj-ea"/>
              </a:rPr>
              <a:t>10110124</a:t>
            </a:r>
            <a:endParaRPr lang="zh-TW" altLang="zh-TW" sz="1400" dirty="0">
              <a:solidFill>
                <a:srgbClr val="BF7A41"/>
              </a:solidFill>
              <a:latin typeface="+mj-ea"/>
              <a:ea typeface="+mj-ea"/>
            </a:endParaRPr>
          </a:p>
          <a:p>
            <a:r>
              <a:rPr lang="zh-TW" altLang="zh-TW" dirty="0">
                <a:solidFill>
                  <a:srgbClr val="BF7A41"/>
                </a:solidFill>
                <a:latin typeface="+mj-ea"/>
                <a:ea typeface="+mj-ea"/>
              </a:rPr>
              <a:t>童詩</a:t>
            </a:r>
            <a:r>
              <a:rPr lang="zh-TW" altLang="zh-TW" dirty="0" smtClean="0">
                <a:solidFill>
                  <a:srgbClr val="BF7A41"/>
                </a:solidFill>
                <a:latin typeface="+mj-ea"/>
                <a:ea typeface="+mj-ea"/>
              </a:rPr>
              <a:t>融</a:t>
            </a:r>
            <a:r>
              <a:rPr lang="en-US" altLang="zh-TW" sz="1400" dirty="0" smtClean="0">
                <a:solidFill>
                  <a:srgbClr val="BF7A41"/>
                </a:solidFill>
                <a:latin typeface="+mj-ea"/>
                <a:ea typeface="+mj-ea"/>
              </a:rPr>
              <a:t>10110128</a:t>
            </a:r>
            <a:endParaRPr lang="zh-TW" altLang="zh-TW" sz="1400" dirty="0">
              <a:solidFill>
                <a:srgbClr val="BF7A41"/>
              </a:solidFill>
              <a:latin typeface="+mj-ea"/>
              <a:ea typeface="+mj-ea"/>
            </a:endParaRPr>
          </a:p>
          <a:p>
            <a:r>
              <a:rPr lang="zh-TW" altLang="zh-TW" dirty="0" smtClean="0">
                <a:solidFill>
                  <a:srgbClr val="BF7A41"/>
                </a:solidFill>
                <a:latin typeface="+mj-ea"/>
                <a:ea typeface="+mj-ea"/>
              </a:rPr>
              <a:t>馮朝漢</a:t>
            </a:r>
            <a:r>
              <a:rPr lang="en-US" altLang="zh-TW" sz="1400" dirty="0" smtClean="0">
                <a:solidFill>
                  <a:srgbClr val="BF7A41"/>
                </a:solidFill>
                <a:latin typeface="+mj-ea"/>
                <a:ea typeface="+mj-ea"/>
              </a:rPr>
              <a:t>10110321</a:t>
            </a:r>
            <a:endParaRPr lang="zh-TW" altLang="zh-TW" sz="1400" dirty="0">
              <a:solidFill>
                <a:srgbClr val="BF7A41"/>
              </a:solidFill>
              <a:latin typeface="+mj-ea"/>
              <a:ea typeface="+mj-ea"/>
            </a:endParaRPr>
          </a:p>
          <a:p>
            <a:r>
              <a:rPr lang="zh-TW" altLang="zh-TW" dirty="0" smtClean="0">
                <a:solidFill>
                  <a:srgbClr val="BF7A41"/>
                </a:solidFill>
                <a:latin typeface="+mj-ea"/>
                <a:ea typeface="+mj-ea"/>
              </a:rPr>
              <a:t>邱安國</a:t>
            </a:r>
            <a:r>
              <a:rPr lang="en-US" altLang="zh-TW" sz="1400" dirty="0" smtClean="0">
                <a:solidFill>
                  <a:srgbClr val="BF7A41"/>
                </a:solidFill>
                <a:latin typeface="+mj-ea"/>
                <a:ea typeface="+mj-ea"/>
              </a:rPr>
              <a:t>10110322</a:t>
            </a:r>
            <a:endParaRPr lang="zh-TW" altLang="en-US" sz="1400" dirty="0">
              <a:solidFill>
                <a:srgbClr val="BF7A41"/>
              </a:solidFill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175301" y="2355020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dirty="0" smtClean="0">
                <a:solidFill>
                  <a:srgbClr val="BF7A41"/>
                </a:solidFill>
                <a:latin typeface="+mj-ea"/>
                <a:ea typeface="+mj-ea"/>
              </a:rPr>
              <a:t>劉勇麟</a:t>
            </a:r>
            <a:r>
              <a:rPr lang="zh-TW" altLang="en-US" dirty="0" smtClean="0">
                <a:solidFill>
                  <a:srgbClr val="BF7A41"/>
                </a:solidFill>
                <a:latin typeface="+mj-ea"/>
                <a:ea typeface="+mj-ea"/>
              </a:rPr>
              <a:t>  老師</a:t>
            </a:r>
            <a:endParaRPr lang="zh-TW" altLang="en-US" dirty="0">
              <a:solidFill>
                <a:srgbClr val="BF7A41"/>
              </a:solidFill>
              <a:latin typeface="+mj-ea"/>
              <a:ea typeface="+mj-ea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2649003" y="2431674"/>
            <a:ext cx="216024" cy="21602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3110668" y="2873377"/>
            <a:ext cx="216024" cy="21602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200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橢圓 4"/>
          <p:cNvSpPr/>
          <p:nvPr/>
        </p:nvSpPr>
        <p:spPr>
          <a:xfrm>
            <a:off x="4607920" y="1273406"/>
            <a:ext cx="216024" cy="21602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BF7A41"/>
              </a:solidFill>
            </a:endParaRPr>
          </a:p>
        </p:txBody>
      </p:sp>
      <p:sp>
        <p:nvSpPr>
          <p:cNvPr id="6" name="橢圓 5"/>
          <p:cNvSpPr/>
          <p:nvPr/>
        </p:nvSpPr>
        <p:spPr>
          <a:xfrm>
            <a:off x="4607920" y="1927479"/>
            <a:ext cx="216024" cy="21602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BF7A41"/>
              </a:solidFill>
            </a:endParaRPr>
          </a:p>
        </p:txBody>
      </p:sp>
      <p:sp>
        <p:nvSpPr>
          <p:cNvPr id="7" name="橢圓 6"/>
          <p:cNvSpPr/>
          <p:nvPr/>
        </p:nvSpPr>
        <p:spPr>
          <a:xfrm>
            <a:off x="4607920" y="2581552"/>
            <a:ext cx="216024" cy="21602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BF7A41"/>
              </a:solidFill>
            </a:endParaRPr>
          </a:p>
        </p:txBody>
      </p:sp>
      <p:sp>
        <p:nvSpPr>
          <p:cNvPr id="8" name="橢圓 7"/>
          <p:cNvSpPr/>
          <p:nvPr/>
        </p:nvSpPr>
        <p:spPr>
          <a:xfrm>
            <a:off x="4607920" y="3235625"/>
            <a:ext cx="216024" cy="21602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BF7A41"/>
              </a:solidFill>
            </a:endParaRPr>
          </a:p>
        </p:txBody>
      </p:sp>
      <p:sp>
        <p:nvSpPr>
          <p:cNvPr id="9" name="橢圓 8"/>
          <p:cNvSpPr/>
          <p:nvPr/>
        </p:nvSpPr>
        <p:spPr>
          <a:xfrm>
            <a:off x="4607920" y="3889698"/>
            <a:ext cx="216024" cy="21602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BF7A41"/>
              </a:solidFill>
            </a:endParaRPr>
          </a:p>
        </p:txBody>
      </p:sp>
      <p:sp>
        <p:nvSpPr>
          <p:cNvPr id="10" name="橢圓 9"/>
          <p:cNvSpPr/>
          <p:nvPr/>
        </p:nvSpPr>
        <p:spPr>
          <a:xfrm>
            <a:off x="4607920" y="4543771"/>
            <a:ext cx="216024" cy="21602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BF7A41"/>
              </a:solidFill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4607920" y="5197842"/>
            <a:ext cx="216024" cy="21602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BF7A41"/>
              </a:solidFill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916939" y="119675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BF7A41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916939" y="185082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BF7A41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BF7A41"/>
              </a:solidFill>
              <a:latin typeface="+mj-ea"/>
              <a:ea typeface="+mj-ea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4916939" y="250489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BF7A41"/>
                </a:solidFill>
                <a:latin typeface="+mj-ea"/>
                <a:ea typeface="+mj-ea"/>
              </a:rPr>
              <a:t>系統研究方法</a:t>
            </a:r>
            <a:endParaRPr lang="zh-TW" altLang="en-US" dirty="0">
              <a:solidFill>
                <a:srgbClr val="BF7A41"/>
              </a:solidFill>
              <a:latin typeface="+mj-ea"/>
              <a:ea typeface="+mj-ea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4916939" y="315897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BF7A41"/>
                </a:solidFill>
                <a:latin typeface="+mj-ea"/>
                <a:ea typeface="+mj-ea"/>
              </a:rPr>
              <a:t>系統功能與特色</a:t>
            </a:r>
            <a:endParaRPr lang="zh-TW" altLang="en-US" dirty="0">
              <a:solidFill>
                <a:srgbClr val="BF7A41"/>
              </a:solidFill>
              <a:latin typeface="+mj-ea"/>
              <a:ea typeface="+mj-ea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4916939" y="381304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BF7A41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BF7A41"/>
              </a:solidFill>
              <a:latin typeface="+mj-ea"/>
              <a:ea typeface="+mj-ea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4916939" y="446711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BF7A41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BF7A41"/>
              </a:solidFill>
              <a:latin typeface="+mj-ea"/>
              <a:ea typeface="+mj-ea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4916939" y="5121188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BF7A41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BF7A41"/>
              </a:solidFill>
              <a:latin typeface="+mj-ea"/>
              <a:ea typeface="+mj-ea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2317114" y="1017178"/>
            <a:ext cx="1723549" cy="101566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導引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0" name="雲朵形 19"/>
          <p:cNvSpPr/>
          <p:nvPr/>
        </p:nvSpPr>
        <p:spPr>
          <a:xfrm>
            <a:off x="1691680" y="980728"/>
            <a:ext cx="1250868" cy="850590"/>
          </a:xfrm>
          <a:prstGeom prst="cloud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alpha val="78000"/>
                </a:schemeClr>
              </a:gs>
              <a:gs pos="56000">
                <a:schemeClr val="accent1">
                  <a:tint val="44500"/>
                  <a:satMod val="160000"/>
                  <a:alpha val="14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454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-11869" y="0"/>
            <a:ext cx="755576" cy="570822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15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0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功能特色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36591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3707904" y="2543462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序論</a:t>
            </a:r>
            <a:endParaRPr lang="zh-TW" altLang="en-US" sz="7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29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40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圓角矩形 23"/>
          <p:cNvSpPr/>
          <p:nvPr/>
        </p:nvSpPr>
        <p:spPr>
          <a:xfrm>
            <a:off x="-11869" y="0"/>
            <a:ext cx="755576" cy="570822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0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功能特色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36591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32" name="文字方塊 31"/>
          <p:cNvSpPr txBox="1"/>
          <p:nvPr/>
        </p:nvSpPr>
        <p:spPr>
          <a:xfrm>
            <a:off x="1979712" y="40466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研究背景</a:t>
            </a:r>
          </a:p>
        </p:txBody>
      </p:sp>
      <p:sp>
        <p:nvSpPr>
          <p:cNvPr id="12" name="梯形 11"/>
          <p:cNvSpPr/>
          <p:nvPr/>
        </p:nvSpPr>
        <p:spPr>
          <a:xfrm rot="5400000">
            <a:off x="4717015" y="588089"/>
            <a:ext cx="1050258" cy="6848821"/>
          </a:xfrm>
          <a:prstGeom prst="trapezoid">
            <a:avLst>
              <a:gd name="adj" fmla="val 19235"/>
            </a:avLst>
          </a:prstGeom>
          <a:solidFill>
            <a:srgbClr val="EBE7A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梯形 12"/>
          <p:cNvSpPr/>
          <p:nvPr/>
        </p:nvSpPr>
        <p:spPr>
          <a:xfrm rot="16200000">
            <a:off x="3901139" y="-1478954"/>
            <a:ext cx="1050258" cy="6848821"/>
          </a:xfrm>
          <a:prstGeom prst="trapezoid">
            <a:avLst>
              <a:gd name="adj" fmla="val 19235"/>
            </a:avLst>
          </a:prstGeom>
          <a:solidFill>
            <a:srgbClr val="EBE7A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971600" y="1562010"/>
            <a:ext cx="14670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b="1" dirty="0" smtClean="0">
                <a:solidFill>
                  <a:srgbClr val="7F7F7F"/>
                </a:solidFill>
                <a:effectLst>
                  <a:outerShdw blurRad="50800" dist="38100" dir="2700000" algn="tl" rotWithShape="0">
                    <a:schemeClr val="tx1">
                      <a:lumMod val="50000"/>
                      <a:lumOff val="50000"/>
                      <a:alpha val="40000"/>
                    </a:schemeClr>
                  </a:outerShdw>
                  <a:reflection blurRad="12700" stA="20000" endPos="25000" dir="5400000" sy="-100000" algn="bl" rotWithShape="0"/>
                </a:effectLst>
                <a:latin typeface="+mj-ea"/>
                <a:ea typeface="+mj-ea"/>
              </a:rPr>
              <a:t>起源</a:t>
            </a:r>
            <a:endParaRPr lang="zh-TW" altLang="en-US" sz="5000" b="1" dirty="0">
              <a:solidFill>
                <a:srgbClr val="7F7F7F"/>
              </a:solidFill>
              <a:effectLst>
                <a:outerShdw blurRad="50800" dist="38100" dir="2700000" algn="tl" rotWithShape="0">
                  <a:schemeClr val="tx1">
                    <a:lumMod val="50000"/>
                    <a:lumOff val="50000"/>
                    <a:alpha val="40000"/>
                  </a:schemeClr>
                </a:outerShdw>
                <a:reflection blurRad="12700" stA="20000" endPos="25000" dir="5400000" sy="-100000" algn="bl" rotWithShape="0"/>
              </a:effectLst>
              <a:latin typeface="+mj-ea"/>
              <a:ea typeface="+mj-ea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2261087" y="2317213"/>
            <a:ext cx="56996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>
                <a:solidFill>
                  <a:srgbClr val="7F7F7F"/>
                </a:solidFill>
                <a:latin typeface="+mj-ea"/>
                <a:ea typeface="+mj-ea"/>
              </a:defRPr>
            </a:lvl1pPr>
          </a:lstStyle>
          <a:p>
            <a:r>
              <a:rPr lang="en-US" altLang="zh-TW" dirty="0" smtClean="0"/>
              <a:t>  </a:t>
            </a:r>
            <a:r>
              <a:rPr lang="zh-TW" altLang="en-US" dirty="0" smtClean="0"/>
              <a:t>在</a:t>
            </a:r>
            <a:r>
              <a:rPr lang="zh-TW" altLang="en-US" dirty="0"/>
              <a:t>致</a:t>
            </a:r>
            <a:r>
              <a:rPr lang="zh-TW" altLang="en-US" dirty="0" smtClean="0"/>
              <a:t>理參與</a:t>
            </a:r>
            <a:r>
              <a:rPr lang="zh-TW" altLang="zh-TW" dirty="0" smtClean="0"/>
              <a:t>社團</a:t>
            </a:r>
            <a:r>
              <a:rPr lang="zh-TW" altLang="en-US" dirty="0" smtClean="0"/>
              <a:t>時</a:t>
            </a:r>
            <a:r>
              <a:rPr lang="zh-TW" altLang="zh-TW" dirty="0" smtClean="0"/>
              <a:t>我們</a:t>
            </a:r>
            <a:r>
              <a:rPr lang="zh-TW" altLang="zh-TW" dirty="0"/>
              <a:t>發現</a:t>
            </a:r>
            <a:r>
              <a:rPr lang="zh-TW" altLang="zh-TW" dirty="0" smtClean="0"/>
              <a:t>，社團</a:t>
            </a:r>
            <a:r>
              <a:rPr lang="zh-TW" altLang="en-US" dirty="0"/>
              <a:t>在</a:t>
            </a:r>
            <a:r>
              <a:rPr lang="zh-TW" altLang="zh-TW" dirty="0" smtClean="0"/>
              <a:t>行政</a:t>
            </a:r>
            <a:r>
              <a:rPr lang="zh-TW" altLang="en-US" dirty="0" smtClean="0"/>
              <a:t>、社團經營</a:t>
            </a:r>
            <a:r>
              <a:rPr lang="zh-TW" altLang="zh-TW" dirty="0" smtClean="0"/>
              <a:t>上</a:t>
            </a:r>
            <a:r>
              <a:rPr lang="zh-TW" altLang="zh-TW" dirty="0"/>
              <a:t>有很多不方便的地方，</a:t>
            </a:r>
            <a:r>
              <a:rPr lang="zh-TW" altLang="zh-TW" dirty="0" smtClean="0"/>
              <a:t>因此</a:t>
            </a:r>
            <a:r>
              <a:rPr lang="zh-TW" altLang="en-US" dirty="0" smtClean="0"/>
              <a:t>想</a:t>
            </a:r>
            <a:r>
              <a:rPr lang="zh-TW" altLang="zh-TW" dirty="0" smtClean="0"/>
              <a:t>開發</a:t>
            </a:r>
            <a:r>
              <a:rPr lang="zh-TW" altLang="zh-TW" dirty="0"/>
              <a:t>社團</a:t>
            </a:r>
            <a:r>
              <a:rPr lang="zh-TW" altLang="zh-TW" dirty="0" smtClean="0"/>
              <a:t>相關</a:t>
            </a:r>
            <a:r>
              <a:rPr lang="zh-TW" altLang="en-US" dirty="0" smtClean="0"/>
              <a:t>系</a:t>
            </a:r>
            <a:r>
              <a:rPr lang="zh-TW" altLang="en-US" dirty="0"/>
              <a:t>統</a:t>
            </a:r>
            <a:r>
              <a:rPr lang="zh-TW" altLang="en-US" dirty="0" smtClean="0"/>
              <a:t>並且</a:t>
            </a:r>
            <a:r>
              <a:rPr lang="zh-TW" altLang="zh-TW" dirty="0" smtClean="0"/>
              <a:t>整合</a:t>
            </a:r>
            <a:r>
              <a:rPr lang="zh-TW" altLang="zh-TW" dirty="0"/>
              <a:t>學校</a:t>
            </a:r>
            <a:r>
              <a:rPr lang="zh-TW" altLang="zh-TW" dirty="0" smtClean="0"/>
              <a:t>網頁</a:t>
            </a:r>
            <a:r>
              <a:rPr lang="zh-TW" altLang="en-US" dirty="0" smtClean="0"/>
              <a:t>同步資料</a:t>
            </a:r>
            <a:r>
              <a:rPr lang="zh-TW" altLang="zh-TW" dirty="0" smtClean="0"/>
              <a:t>，</a:t>
            </a:r>
            <a:r>
              <a:rPr lang="zh-TW" altLang="en-US" dirty="0" smtClean="0"/>
              <a:t>希望藉此</a:t>
            </a:r>
            <a:r>
              <a:rPr lang="zh-TW" altLang="zh-TW" dirty="0" smtClean="0"/>
              <a:t>提升社團</a:t>
            </a:r>
            <a:r>
              <a:rPr lang="zh-TW" altLang="en-US" dirty="0" smtClean="0"/>
              <a:t>行政效率，</a:t>
            </a:r>
            <a:r>
              <a:rPr lang="zh-TW" altLang="zh-TW" dirty="0" smtClean="0"/>
              <a:t>並</a:t>
            </a:r>
            <a:r>
              <a:rPr lang="zh-TW" altLang="en-US" dirty="0" smtClean="0"/>
              <a:t>同時</a:t>
            </a:r>
            <a:r>
              <a:rPr lang="zh-TW" altLang="zh-TW" dirty="0" smtClean="0"/>
              <a:t>達到</a:t>
            </a:r>
            <a:r>
              <a:rPr lang="zh-TW" altLang="en-US" dirty="0"/>
              <a:t>向</a:t>
            </a:r>
            <a:r>
              <a:rPr lang="zh-TW" altLang="en-US" dirty="0" smtClean="0"/>
              <a:t>外</a:t>
            </a:r>
            <a:r>
              <a:rPr lang="zh-TW" altLang="zh-TW" dirty="0" smtClean="0"/>
              <a:t>行銷</a:t>
            </a:r>
            <a:r>
              <a:rPr lang="zh-TW" altLang="en-US" dirty="0" smtClean="0"/>
              <a:t>學校、社團的附加效益</a:t>
            </a:r>
            <a:r>
              <a:rPr lang="zh-TW" altLang="zh-TW" dirty="0" smtClean="0"/>
              <a:t>。</a:t>
            </a:r>
            <a:endParaRPr lang="zh-TW" altLang="zh-TW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5917084" y="3581612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b="1" dirty="0" smtClean="0">
                <a:solidFill>
                  <a:srgbClr val="7F7F7F"/>
                </a:solidFill>
                <a:effectLst>
                  <a:outerShdw blurRad="50800" dist="38100" dir="2700000" algn="tl" rotWithShape="0">
                    <a:schemeClr val="tx1">
                      <a:lumMod val="50000"/>
                      <a:lumOff val="50000"/>
                      <a:alpha val="40000"/>
                    </a:schemeClr>
                  </a:outerShdw>
                  <a:reflection blurRad="12700" stA="20000" endPos="25000" dir="5400000" sy="-100000" algn="bl" rotWithShape="0"/>
                </a:effectLst>
                <a:latin typeface="+mj-ea"/>
                <a:ea typeface="+mj-ea"/>
              </a:rPr>
              <a:t>校外案例</a:t>
            </a:r>
            <a:endParaRPr lang="zh-TW" altLang="en-US" sz="5000" b="1" dirty="0">
              <a:solidFill>
                <a:srgbClr val="7F7F7F"/>
              </a:solidFill>
              <a:effectLst>
                <a:outerShdw blurRad="50800" dist="38100" dir="2700000" algn="tl" rotWithShape="0">
                  <a:schemeClr val="tx1">
                    <a:lumMod val="50000"/>
                    <a:lumOff val="50000"/>
                    <a:alpha val="40000"/>
                  </a:schemeClr>
                </a:outerShdw>
                <a:reflection blurRad="12700" stA="20000" endPos="25000" dir="5400000" sy="-100000" algn="bl" rotWithShape="0"/>
              </a:effectLst>
              <a:latin typeface="+mj-ea"/>
              <a:ea typeface="+mj-ea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2263444" y="4683946"/>
            <a:ext cx="56996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>
                <a:solidFill>
                  <a:srgbClr val="7F7F7F"/>
                </a:solidFill>
                <a:latin typeface="+mj-ea"/>
                <a:ea typeface="+mj-ea"/>
              </a:defRPr>
            </a:lvl1pPr>
          </a:lstStyle>
          <a:p>
            <a:r>
              <a:rPr lang="zh-TW" altLang="en-US" dirty="0" smtClean="0"/>
              <a:t>  </a:t>
            </a:r>
            <a:r>
              <a:rPr lang="zh-TW" altLang="zh-TW" dirty="0" smtClean="0"/>
              <a:t>洪雅馨</a:t>
            </a:r>
            <a:r>
              <a:rPr lang="en-US" altLang="zh-TW" dirty="0"/>
              <a:t>(2008)</a:t>
            </a:r>
            <a:r>
              <a:rPr lang="zh-TW" altLang="zh-TW" dirty="0"/>
              <a:t>，現代化的行政，講求的是時效、正確。校務行政電子化的目的，在於提高教育或學校行政效率、簡化行政工作流程、減低工作負擔提升工作效率、縮短作業時間且減少紙張的消耗，改進決策品質，提昇教學效果，進而達到節省人力、降低成本，來因應外在環境的變遷，進而達到提升學校的競爭力，讓學校可以更有效的經營。</a:t>
            </a:r>
          </a:p>
        </p:txBody>
      </p:sp>
      <p:pic>
        <p:nvPicPr>
          <p:cNvPr id="19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14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梯形 26"/>
          <p:cNvSpPr/>
          <p:nvPr/>
        </p:nvSpPr>
        <p:spPr>
          <a:xfrm rot="5400000">
            <a:off x="2701793" y="-297370"/>
            <a:ext cx="3112618" cy="10211162"/>
          </a:xfrm>
          <a:prstGeom prst="trapezoid">
            <a:avLst>
              <a:gd name="adj" fmla="val 19235"/>
            </a:avLst>
          </a:prstGeom>
          <a:solidFill>
            <a:srgbClr val="EBE7A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梯形 25"/>
          <p:cNvSpPr/>
          <p:nvPr/>
        </p:nvSpPr>
        <p:spPr>
          <a:xfrm rot="4864195">
            <a:off x="3053275" y="-1709293"/>
            <a:ext cx="2409654" cy="10211162"/>
          </a:xfrm>
          <a:prstGeom prst="trapezoid">
            <a:avLst>
              <a:gd name="adj" fmla="val 19235"/>
            </a:avLst>
          </a:prstGeom>
          <a:solidFill>
            <a:srgbClr val="EBE7A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梯形 1"/>
          <p:cNvSpPr/>
          <p:nvPr/>
        </p:nvSpPr>
        <p:spPr>
          <a:xfrm rot="6453597">
            <a:off x="3464594" y="-2830662"/>
            <a:ext cx="2409654" cy="10211162"/>
          </a:xfrm>
          <a:prstGeom prst="trapezoid">
            <a:avLst>
              <a:gd name="adj" fmla="val 19235"/>
            </a:avLst>
          </a:prstGeom>
          <a:solidFill>
            <a:srgbClr val="EBE7A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圓角矩形 9"/>
          <p:cNvSpPr/>
          <p:nvPr/>
        </p:nvSpPr>
        <p:spPr>
          <a:xfrm>
            <a:off x="-11869" y="0"/>
            <a:ext cx="755576" cy="570822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6591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1979712" y="40466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研究動機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0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功能特色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1707704" y="1500753"/>
            <a:ext cx="7954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000" b="1" dirty="0" smtClean="0">
                <a:solidFill>
                  <a:srgbClr val="7F7F7F"/>
                </a:solidFill>
                <a:effectLst>
                  <a:outerShdw blurRad="50800" dist="38100" dir="2700000" algn="tl" rotWithShape="0">
                    <a:schemeClr val="tx1">
                      <a:lumMod val="50000"/>
                      <a:lumOff val="50000"/>
                      <a:alpha val="40000"/>
                    </a:schemeClr>
                  </a:outerShdw>
                  <a:reflection blurRad="12700" stA="20000" endPos="25000" dir="5400000" sy="-100000" algn="bl" rotWithShape="0"/>
                </a:effectLst>
                <a:latin typeface="+mj-ea"/>
                <a:ea typeface="+mj-ea"/>
              </a:rPr>
              <a:t>1</a:t>
            </a:r>
            <a:endParaRPr lang="zh-TW" altLang="en-US" sz="8000" b="1" dirty="0">
              <a:solidFill>
                <a:srgbClr val="7F7F7F"/>
              </a:solidFill>
              <a:effectLst>
                <a:outerShdw blurRad="50800" dist="38100" dir="2700000" algn="tl" rotWithShape="0">
                  <a:schemeClr val="tx1">
                    <a:lumMod val="50000"/>
                    <a:lumOff val="50000"/>
                    <a:alpha val="40000"/>
                  </a:schemeClr>
                </a:outerShdw>
                <a:reflection blurRad="12700" stA="20000" endPos="25000" dir="5400000" sy="-100000" algn="bl" rotWithShape="0"/>
              </a:effectLst>
              <a:latin typeface="+mj-ea"/>
              <a:ea typeface="+mj-ea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2472729" y="1700808"/>
            <a:ext cx="5699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>
                <a:solidFill>
                  <a:srgbClr val="7F7F7F"/>
                </a:solidFill>
                <a:latin typeface="+mj-ea"/>
                <a:ea typeface="+mj-ea"/>
              </a:defRPr>
            </a:lvl1pPr>
          </a:lstStyle>
          <a:p>
            <a:r>
              <a:rPr lang="zh-TW" altLang="zh-TW" dirty="0"/>
              <a:t>本專題研究是為了要增加社團的活絡度，讓全校社團可以將訊息以最快的方式傳送到每位學生手上。</a:t>
            </a:r>
            <a:endParaRPr lang="zh-TW" altLang="en-US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5868144" y="2291388"/>
            <a:ext cx="9188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b="1" dirty="0" smtClean="0">
                <a:solidFill>
                  <a:srgbClr val="7F7F7F"/>
                </a:solidFill>
                <a:effectLst>
                  <a:outerShdw blurRad="63500" dist="38100" dir="2700000" algn="tl">
                    <a:schemeClr val="tx1">
                      <a:lumMod val="50000"/>
                      <a:lumOff val="50000"/>
                      <a:alpha val="43000"/>
                    </a:schemeClr>
                  </a:outerShdw>
                  <a:reflection blurRad="12700" stA="20000" endPos="25000" dir="5400000" sy="-100000" algn="bl" rotWithShape="0"/>
                </a:effectLst>
                <a:latin typeface="+mj-ea"/>
                <a:ea typeface="+mj-ea"/>
              </a:rPr>
              <a:t>2</a:t>
            </a:r>
            <a:endParaRPr lang="zh-TW" altLang="en-US" sz="9600" b="1" dirty="0">
              <a:solidFill>
                <a:srgbClr val="7F7F7F"/>
              </a:solidFill>
              <a:effectLst>
                <a:outerShdw blurRad="63500" dist="38100" dir="2700000" algn="tl">
                  <a:schemeClr val="tx1">
                    <a:lumMod val="50000"/>
                    <a:lumOff val="50000"/>
                    <a:alpha val="43000"/>
                  </a:schemeClr>
                </a:outerShdw>
                <a:reflection blurRad="12700" stA="20000" endPos="25000" dir="5400000" sy="-100000" algn="bl" rotWithShape="0"/>
              </a:effectLst>
              <a:latin typeface="+mj-ea"/>
              <a:ea typeface="+mj-ea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1597508" y="3906922"/>
            <a:ext cx="101021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800" b="1" dirty="0" smtClean="0">
                <a:solidFill>
                  <a:srgbClr val="7F7F7F"/>
                </a:solidFill>
                <a:effectLst>
                  <a:outerShdw blurRad="50800" dist="38100" dir="2700000" algn="tl" rotWithShape="0">
                    <a:schemeClr val="tx1">
                      <a:lumMod val="50000"/>
                      <a:lumOff val="50000"/>
                      <a:alpha val="40000"/>
                    </a:schemeClr>
                  </a:outerShdw>
                  <a:reflection blurRad="12700" stA="20000" endPos="25000" dir="5400000" sy="-100000" algn="bl" rotWithShape="0"/>
                </a:effectLst>
                <a:latin typeface="+mj-ea"/>
                <a:ea typeface="+mj-ea"/>
              </a:rPr>
              <a:t>3</a:t>
            </a:r>
            <a:endParaRPr lang="zh-TW" altLang="en-US" sz="10800" b="1" dirty="0">
              <a:solidFill>
                <a:srgbClr val="7F7F7F"/>
              </a:solidFill>
              <a:effectLst>
                <a:outerShdw blurRad="50800" dist="38100" dir="2700000" algn="tl" rotWithShape="0">
                  <a:schemeClr val="tx1">
                    <a:lumMod val="50000"/>
                    <a:lumOff val="50000"/>
                    <a:alpha val="40000"/>
                  </a:schemeClr>
                </a:outerShdw>
                <a:reflection blurRad="12700" stA="20000" endPos="25000" dir="5400000" sy="-100000" algn="bl" rotWithShape="0"/>
              </a:effectLst>
              <a:latin typeface="+mj-ea"/>
              <a:ea typeface="+mj-ea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472729" y="2588711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>
                <a:solidFill>
                  <a:srgbClr val="7F7F7F"/>
                </a:solidFill>
                <a:latin typeface="+mj-ea"/>
                <a:ea typeface="+mj-ea"/>
              </a:defRPr>
            </a:lvl1pPr>
          </a:lstStyle>
          <a:p>
            <a:r>
              <a:rPr lang="zh-TW" altLang="zh-TW" dirty="0"/>
              <a:t>由於學生會與各社團中間橋梁建設不好</a:t>
            </a:r>
            <a:r>
              <a:rPr lang="zh-TW" altLang="zh-TW" dirty="0" smtClean="0"/>
              <a:t>，</a:t>
            </a:r>
            <a:r>
              <a:rPr lang="zh-TW" altLang="zh-TW" dirty="0"/>
              <a:t>許多同學無從得知社團訊息，因此影響了同學們參加社團的意願。</a:t>
            </a:r>
            <a:endParaRPr lang="zh-TW" altLang="en-US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2472729" y="4172887"/>
            <a:ext cx="46509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>
                <a:solidFill>
                  <a:srgbClr val="7F7F7F"/>
                </a:solidFill>
                <a:latin typeface="+mj-ea"/>
                <a:ea typeface="+mj-ea"/>
              </a:defRPr>
            </a:lvl1pPr>
          </a:lstStyle>
          <a:p>
            <a:r>
              <a:rPr lang="zh-TW" altLang="zh-TW" dirty="0"/>
              <a:t>社團招收社員都以人工紙本填寫入社單，因此社辦如果沒有幹部在，新社員就無法填寫入社單，加上各社團幹部在社辦的時間不一，導致想入社的同學常常會白跑一趟</a:t>
            </a:r>
            <a:r>
              <a:rPr lang="zh-TW" altLang="zh-TW" dirty="0" smtClean="0"/>
              <a:t>，</a:t>
            </a:r>
            <a:endParaRPr lang="zh-TW" altLang="en-US" dirty="0"/>
          </a:p>
        </p:txBody>
      </p:sp>
      <p:pic>
        <p:nvPicPr>
          <p:cNvPr id="29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76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6" grpId="0" animBg="1"/>
      <p:bldP spid="2" grpId="0" animBg="1"/>
      <p:bldP spid="14" grpId="0"/>
      <p:bldP spid="15" grpId="0"/>
      <p:bldP spid="16" grpId="0"/>
      <p:bldP spid="23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-11869" y="0"/>
            <a:ext cx="755576" cy="570822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6591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979712" y="40466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問卷結果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0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功能特色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1292496" y="2452723"/>
            <a:ext cx="328808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800" b="1" dirty="0" smtClean="0">
                <a:solidFill>
                  <a:srgbClr val="7F7F7F"/>
                </a:solidFill>
                <a:effectLst>
                  <a:outerShdw blurRad="50800" dist="38100" dir="2700000" algn="tl" rotWithShape="0">
                    <a:schemeClr val="tx1">
                      <a:lumMod val="50000"/>
                      <a:lumOff val="50000"/>
                      <a:alpha val="40000"/>
                    </a:schemeClr>
                  </a:outerShdw>
                  <a:reflection blurRad="12700" stA="20000" endPos="25000" dir="5400000" sy="-100000" algn="bl" rotWithShape="0"/>
                </a:effectLst>
                <a:latin typeface="+mj-ea"/>
                <a:ea typeface="+mj-ea"/>
              </a:rPr>
              <a:t>YES!</a:t>
            </a:r>
            <a:endParaRPr lang="zh-TW" altLang="en-US" sz="10800" b="1" dirty="0">
              <a:solidFill>
                <a:srgbClr val="7F7F7F"/>
              </a:solidFill>
              <a:effectLst>
                <a:outerShdw blurRad="50800" dist="38100" dir="2700000" algn="tl" rotWithShape="0">
                  <a:schemeClr val="tx1">
                    <a:lumMod val="50000"/>
                    <a:lumOff val="50000"/>
                    <a:alpha val="40000"/>
                  </a:schemeClr>
                </a:outerShdw>
                <a:reflection blurRad="12700" stA="20000" endPos="25000" dir="5400000" sy="-100000" algn="bl" rotWithShape="0"/>
              </a:effectLst>
              <a:latin typeface="+mj-ea"/>
              <a:ea typeface="+mj-ea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5284230" y="2492896"/>
            <a:ext cx="245612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800" b="1" dirty="0" smtClean="0">
                <a:solidFill>
                  <a:srgbClr val="7F7F7F"/>
                </a:solidFill>
                <a:effectLst>
                  <a:outerShdw blurRad="50800" dist="38100" dir="2700000" algn="tl" rotWithShape="0">
                    <a:schemeClr val="tx1">
                      <a:lumMod val="50000"/>
                      <a:lumOff val="50000"/>
                      <a:alpha val="40000"/>
                    </a:schemeClr>
                  </a:outerShdw>
                  <a:reflection blurRad="12700" stA="20000" endPos="25000" dir="5400000" sy="-100000" algn="bl" rotWithShape="0"/>
                </a:effectLst>
                <a:latin typeface="+mj-ea"/>
                <a:ea typeface="+mj-ea"/>
              </a:rPr>
              <a:t>NO</a:t>
            </a:r>
            <a:endParaRPr lang="zh-TW" altLang="en-US" sz="10800" b="1" dirty="0">
              <a:solidFill>
                <a:srgbClr val="7F7F7F"/>
              </a:solidFill>
              <a:effectLst>
                <a:outerShdw blurRad="50800" dist="38100" dir="2700000" algn="tl" rotWithShape="0">
                  <a:schemeClr val="tx1">
                    <a:lumMod val="50000"/>
                    <a:lumOff val="50000"/>
                    <a:alpha val="40000"/>
                  </a:schemeClr>
                </a:outerShdw>
                <a:reflection blurRad="12700" stA="20000" endPos="25000" dir="5400000" sy="-100000" algn="bl" rotWithShape="0"/>
              </a:effectLst>
              <a:latin typeface="+mj-ea"/>
              <a:ea typeface="+mj-ea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087412" y="3597984"/>
            <a:ext cx="171393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73</a:t>
            </a:r>
            <a:endParaRPr lang="zh-TW" altLang="en-US" sz="10000" b="1" dirty="0">
              <a:solidFill>
                <a:schemeClr val="accent1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087335" y="3668283"/>
            <a:ext cx="16530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27</a:t>
            </a:r>
            <a:endParaRPr lang="zh-TW" altLang="en-US" sz="9600" b="1" dirty="0">
              <a:solidFill>
                <a:schemeClr val="accent1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2801343" y="3473713"/>
            <a:ext cx="14061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77</a:t>
            </a:r>
            <a:endParaRPr lang="zh-TW" altLang="en-US" sz="8000" b="1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4758125" y="3500386"/>
            <a:ext cx="132921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75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19</a:t>
            </a:r>
            <a:endParaRPr lang="zh-TW" altLang="en-US" sz="7500" b="1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2430429" y="1944891"/>
            <a:ext cx="11015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73</a:t>
            </a:r>
            <a:endParaRPr lang="zh-TW" altLang="en-US" sz="6000" b="1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6817631" y="1944891"/>
            <a:ext cx="1024639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500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23</a:t>
            </a:r>
            <a:endParaRPr lang="zh-TW" altLang="en-US" sz="5500" b="1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562075" y="4536703"/>
            <a:ext cx="201850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0" b="1" dirty="0" smtClean="0">
                <a:solidFill>
                  <a:schemeClr val="bg2">
                    <a:lumMod val="75000"/>
                  </a:schemeClr>
                </a:solidFill>
                <a:latin typeface="+mj-ea"/>
                <a:ea typeface="+mj-ea"/>
              </a:rPr>
              <a:t>95</a:t>
            </a:r>
            <a:endParaRPr lang="zh-TW" altLang="en-US" sz="12000" b="1" dirty="0">
              <a:solidFill>
                <a:schemeClr val="bg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300237" y="4840704"/>
            <a:ext cx="1024639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1000" b="1" dirty="0" smtClean="0">
                <a:solidFill>
                  <a:schemeClr val="bg2">
                    <a:lumMod val="75000"/>
                  </a:schemeClr>
                </a:solidFill>
                <a:latin typeface="+mj-ea"/>
                <a:ea typeface="+mj-ea"/>
              </a:rPr>
              <a:t>5</a:t>
            </a:r>
            <a:endParaRPr lang="zh-TW" altLang="en-US" sz="11000" b="1" dirty="0">
              <a:solidFill>
                <a:schemeClr val="bg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618105" y="4725167"/>
            <a:ext cx="247696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67</a:t>
            </a:r>
            <a:endParaRPr lang="zh-TW" altLang="en-US" sz="15000" b="1" dirty="0">
              <a:solidFill>
                <a:schemeClr val="accent1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6415520" y="4149080"/>
            <a:ext cx="232307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33</a:t>
            </a:r>
            <a:endParaRPr lang="zh-TW" altLang="en-US" sz="14000" b="1" dirty="0">
              <a:solidFill>
                <a:schemeClr val="accent1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263113" y="908529"/>
            <a:ext cx="293541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+mj-ea"/>
                <a:ea typeface="+mj-ea"/>
              </a:rPr>
              <a:t>98</a:t>
            </a:r>
            <a:endParaRPr lang="zh-TW" altLang="en-US" sz="18000" b="1" dirty="0">
              <a:solidFill>
                <a:schemeClr val="tx2">
                  <a:lumMod val="20000"/>
                  <a:lumOff val="8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6913843" y="983089"/>
            <a:ext cx="156004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+mj-ea"/>
                <a:ea typeface="+mj-ea"/>
              </a:rPr>
              <a:t>2</a:t>
            </a:r>
            <a:endParaRPr lang="zh-TW" altLang="en-US" sz="18000" b="1" dirty="0">
              <a:solidFill>
                <a:schemeClr val="tx2">
                  <a:lumMod val="20000"/>
                  <a:lumOff val="8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6324876" y="4581128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社團時間與課業衝突</a:t>
            </a:r>
            <a:endParaRPr lang="zh-TW" altLang="en-US" dirty="0">
              <a:solidFill>
                <a:schemeClr val="accent6">
                  <a:lumMod val="7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30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14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3" grpId="0"/>
      <p:bldP spid="8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-11869" y="0"/>
            <a:ext cx="755576" cy="570822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6591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979712" y="40466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研究目的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0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功能特色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051720" y="1625634"/>
            <a:ext cx="7954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000" b="1" dirty="0" smtClean="0">
                <a:solidFill>
                  <a:srgbClr val="7F7F7F"/>
                </a:solidFill>
                <a:effectLst>
                  <a:outerShdw blurRad="50800" dist="38100" dir="2700000" algn="tl" rotWithShape="0">
                    <a:schemeClr val="tx1">
                      <a:lumMod val="50000"/>
                      <a:lumOff val="50000"/>
                      <a:alpha val="40000"/>
                    </a:schemeClr>
                  </a:outerShdw>
                  <a:reflection blurRad="12700" stA="20000" endPos="25000" dir="5400000" sy="-100000" algn="bl" rotWithShape="0"/>
                </a:effectLst>
                <a:latin typeface="+mj-ea"/>
                <a:ea typeface="+mj-ea"/>
              </a:rPr>
              <a:t>1</a:t>
            </a:r>
            <a:endParaRPr lang="zh-TW" altLang="en-US" sz="8000" b="1" dirty="0">
              <a:solidFill>
                <a:srgbClr val="7F7F7F"/>
              </a:solidFill>
              <a:effectLst>
                <a:outerShdw blurRad="50800" dist="38100" dir="2700000" algn="tl" rotWithShape="0">
                  <a:schemeClr val="tx1">
                    <a:lumMod val="50000"/>
                    <a:lumOff val="50000"/>
                    <a:alpha val="40000"/>
                  </a:schemeClr>
                </a:outerShdw>
                <a:reflection blurRad="12700" stA="20000" endPos="25000" dir="5400000" sy="-100000" algn="bl" rotWithShape="0"/>
              </a:effectLst>
              <a:latin typeface="+mj-ea"/>
              <a:ea typeface="+mj-ea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2611820" y="2339588"/>
            <a:ext cx="4339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dirty="0">
                <a:solidFill>
                  <a:srgbClr val="7F7F7F"/>
                </a:solidFill>
                <a:latin typeface="+mj-ea"/>
                <a:ea typeface="+mj-ea"/>
              </a:rPr>
              <a:t>本研究將</a:t>
            </a:r>
            <a:r>
              <a:rPr lang="zh-TW" altLang="zh-TW" dirty="0" smtClean="0">
                <a:solidFill>
                  <a:srgbClr val="7F7F7F"/>
                </a:solidFill>
                <a:latin typeface="+mj-ea"/>
                <a:ea typeface="+mj-ea"/>
              </a:rPr>
              <a:t>設計</a:t>
            </a:r>
            <a:r>
              <a:rPr lang="zh-TW" altLang="zh-TW" dirty="0">
                <a:solidFill>
                  <a:srgbClr val="7F7F7F"/>
                </a:solidFill>
                <a:latin typeface="+mj-ea"/>
                <a:ea typeface="+mj-ea"/>
              </a:rPr>
              <a:t>專屬於致理的社團網頁系統</a:t>
            </a:r>
            <a:endParaRPr lang="zh-TW" altLang="en-US" dirty="0">
              <a:solidFill>
                <a:srgbClr val="7F7F7F"/>
              </a:solidFill>
              <a:latin typeface="+mj-ea"/>
              <a:ea typeface="+mj-ea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269808" y="2564904"/>
            <a:ext cx="9188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b="1" dirty="0" smtClean="0">
                <a:solidFill>
                  <a:srgbClr val="7F7F7F"/>
                </a:solidFill>
                <a:effectLst>
                  <a:outerShdw blurRad="63500" dist="38100" dir="2700000" algn="tl">
                    <a:schemeClr val="tx1">
                      <a:lumMod val="50000"/>
                      <a:lumOff val="50000"/>
                      <a:alpha val="43000"/>
                    </a:schemeClr>
                  </a:outerShdw>
                  <a:reflection blurRad="12700" stA="20000" endPos="25000" dir="5400000" sy="-100000" algn="bl" rotWithShape="0"/>
                </a:effectLst>
                <a:latin typeface="+mj-ea"/>
                <a:ea typeface="+mj-ea"/>
              </a:rPr>
              <a:t>2</a:t>
            </a:r>
            <a:endParaRPr lang="zh-TW" altLang="en-US" sz="9600" b="1" dirty="0">
              <a:solidFill>
                <a:srgbClr val="7F7F7F"/>
              </a:solidFill>
              <a:effectLst>
                <a:outerShdw blurRad="63500" dist="38100" dir="2700000" algn="tl">
                  <a:schemeClr val="tx1">
                    <a:lumMod val="50000"/>
                    <a:lumOff val="50000"/>
                    <a:alpha val="43000"/>
                  </a:schemeClr>
                </a:outerShdw>
                <a:reflection blurRad="12700" stA="20000" endPos="25000" dir="5400000" sy="-100000" algn="bl" rotWithShape="0"/>
              </a:effectLst>
              <a:latin typeface="+mj-ea"/>
              <a:ea typeface="+mj-ea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2521433" y="3429000"/>
            <a:ext cx="101021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800" b="1" dirty="0" smtClean="0">
                <a:solidFill>
                  <a:srgbClr val="7F7F7F"/>
                </a:solidFill>
                <a:effectLst>
                  <a:outerShdw blurRad="50800" dist="38100" dir="2700000" algn="tl" rotWithShape="0">
                    <a:schemeClr val="tx1">
                      <a:lumMod val="50000"/>
                      <a:lumOff val="50000"/>
                      <a:alpha val="40000"/>
                    </a:schemeClr>
                  </a:outerShdw>
                  <a:reflection blurRad="12700" stA="20000" endPos="25000" dir="5400000" sy="-100000" algn="bl" rotWithShape="0"/>
                </a:effectLst>
                <a:latin typeface="+mj-ea"/>
                <a:ea typeface="+mj-ea"/>
              </a:rPr>
              <a:t>3</a:t>
            </a:r>
            <a:endParaRPr lang="zh-TW" altLang="en-US" sz="10800" b="1" dirty="0">
              <a:solidFill>
                <a:srgbClr val="7F7F7F"/>
              </a:solidFill>
              <a:effectLst>
                <a:outerShdw blurRad="50800" dist="38100" dir="2700000" algn="tl" rotWithShape="0">
                  <a:schemeClr val="tx1">
                    <a:lumMod val="50000"/>
                    <a:lumOff val="50000"/>
                    <a:alpha val="40000"/>
                  </a:schemeClr>
                </a:outerShdw>
                <a:reflection blurRad="12700" stA="20000" endPos="25000" dir="5400000" sy="-100000" algn="bl" rotWithShape="0"/>
              </a:effectLst>
              <a:latin typeface="+mj-ea"/>
              <a:ea typeface="+mj-ea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3923928" y="3491716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>
                <a:solidFill>
                  <a:srgbClr val="7F7F7F"/>
                </a:solidFill>
                <a:latin typeface="+mj-ea"/>
                <a:ea typeface="+mj-ea"/>
              </a:defRPr>
            </a:lvl1pPr>
          </a:lstStyle>
          <a:p>
            <a:r>
              <a:rPr lang="zh-TW" altLang="zh-TW" dirty="0"/>
              <a:t>本研究將</a:t>
            </a:r>
            <a:r>
              <a:rPr lang="zh-TW" altLang="zh-TW" dirty="0" smtClean="0"/>
              <a:t>提升學生</a:t>
            </a:r>
            <a:r>
              <a:rPr lang="zh-TW" altLang="zh-TW" dirty="0"/>
              <a:t>參與社團的意願</a:t>
            </a:r>
            <a:endParaRPr lang="zh-TW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3225549" y="4499828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>
                <a:solidFill>
                  <a:srgbClr val="7F7F7F"/>
                </a:solidFill>
                <a:latin typeface="+mj-ea"/>
                <a:ea typeface="+mj-ea"/>
              </a:defRPr>
            </a:lvl1pPr>
          </a:lstStyle>
          <a:p>
            <a:pPr algn="r"/>
            <a:r>
              <a:rPr lang="zh-TW" altLang="en-US" dirty="0"/>
              <a:t>本研究將</a:t>
            </a:r>
            <a:r>
              <a:rPr lang="zh-TW" altLang="zh-TW" dirty="0" smtClean="0"/>
              <a:t>協助</a:t>
            </a:r>
            <a:r>
              <a:rPr lang="zh-TW" altLang="zh-TW" dirty="0"/>
              <a:t>社團有效且方便的</a:t>
            </a:r>
            <a:r>
              <a:rPr lang="zh-TW" altLang="zh-TW" dirty="0" smtClean="0"/>
              <a:t>經營</a:t>
            </a:r>
            <a:endParaRPr lang="en-US" altLang="zh-TW" dirty="0" smtClean="0"/>
          </a:p>
          <a:p>
            <a:pPr algn="r"/>
            <a:r>
              <a:rPr lang="zh-TW" altLang="zh-TW" dirty="0" smtClean="0"/>
              <a:t>屬於</a:t>
            </a:r>
            <a:r>
              <a:rPr lang="zh-TW" altLang="zh-TW" dirty="0"/>
              <a:t>自己的社團專區</a:t>
            </a:r>
            <a:endParaRPr lang="zh-TW" altLang="en-US" dirty="0"/>
          </a:p>
        </p:txBody>
      </p:sp>
      <p:pic>
        <p:nvPicPr>
          <p:cNvPr id="22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8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8" grpId="0"/>
      <p:bldP spid="19" grpId="0"/>
      <p:bldP spid="21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-11869" y="0"/>
            <a:ext cx="755576" cy="570822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6591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1979712" y="40466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研究範圍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0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功能特色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1989966" y="1569331"/>
            <a:ext cx="2236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b="1" dirty="0" smtClean="0">
                <a:solidFill>
                  <a:srgbClr val="7F7F7F"/>
                </a:solidFill>
                <a:effectLst>
                  <a:outerShdw blurRad="50800" dist="38100" dir="2700000" algn="tl" rotWithShape="0">
                    <a:schemeClr val="tx1">
                      <a:lumMod val="50000"/>
                      <a:lumOff val="50000"/>
                      <a:alpha val="40000"/>
                    </a:schemeClr>
                  </a:outerShdw>
                  <a:reflection blurRad="12700" stA="20000" endPos="25000" dir="5400000" sy="-100000" algn="bl" rotWithShape="0"/>
                </a:effectLst>
                <a:latin typeface="+mj-ea"/>
                <a:ea typeface="+mj-ea"/>
              </a:rPr>
              <a:t>目標</a:t>
            </a:r>
            <a:endParaRPr lang="zh-TW" altLang="en-US" sz="8000" b="1" dirty="0">
              <a:solidFill>
                <a:srgbClr val="7F7F7F"/>
              </a:solidFill>
              <a:effectLst>
                <a:outerShdw blurRad="50800" dist="38100" dir="2700000" algn="tl" rotWithShape="0">
                  <a:schemeClr val="tx1">
                    <a:lumMod val="50000"/>
                    <a:lumOff val="50000"/>
                    <a:alpha val="40000"/>
                  </a:schemeClr>
                </a:outerShdw>
                <a:reflection blurRad="12700" stA="20000" endPos="25000" dir="5400000" sy="-100000" algn="bl" rotWithShape="0"/>
              </a:effectLst>
              <a:latin typeface="+mj-ea"/>
              <a:ea typeface="+mj-ea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2138244" y="2625948"/>
            <a:ext cx="238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>
                <a:solidFill>
                  <a:srgbClr val="7F7F7F"/>
                </a:solidFill>
                <a:latin typeface="+mj-ea"/>
                <a:ea typeface="+mj-ea"/>
              </a:defRPr>
            </a:lvl1pPr>
          </a:lstStyle>
          <a:p>
            <a:r>
              <a:rPr lang="zh-TW" altLang="zh-TW" dirty="0"/>
              <a:t>優化社團行政</a:t>
            </a:r>
            <a:r>
              <a:rPr lang="zh-TW" altLang="zh-TW" dirty="0" smtClean="0"/>
              <a:t>效率</a:t>
            </a:r>
            <a:endParaRPr lang="zh-TW" altLang="en-US" dirty="0"/>
          </a:p>
        </p:txBody>
      </p:sp>
      <p:sp>
        <p:nvSpPr>
          <p:cNvPr id="35" name="文字方塊 34"/>
          <p:cNvSpPr txBox="1"/>
          <p:nvPr/>
        </p:nvSpPr>
        <p:spPr>
          <a:xfrm>
            <a:off x="4660159" y="2733110"/>
            <a:ext cx="25389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8000" b="1">
                <a:solidFill>
                  <a:srgbClr val="7F7F7F"/>
                </a:solidFill>
                <a:effectLst>
                  <a:outerShdw blurRad="50800" dist="38100" dir="2700000" algn="tl" rotWithShape="0">
                    <a:schemeClr val="tx1">
                      <a:lumMod val="50000"/>
                      <a:lumOff val="50000"/>
                      <a:alpha val="40000"/>
                    </a:schemeClr>
                  </a:outerShdw>
                  <a:reflection blurRad="12700" stA="20000" endPos="25000" dir="5400000" sy="-100000" algn="bl" rotWithShape="0"/>
                </a:effectLst>
                <a:latin typeface="+mj-ea"/>
                <a:ea typeface="+mj-ea"/>
              </a:defRPr>
            </a:lvl1pPr>
          </a:lstStyle>
          <a:p>
            <a:r>
              <a:rPr lang="zh-TW" altLang="en-US" dirty="0"/>
              <a:t>對象</a:t>
            </a:r>
          </a:p>
        </p:txBody>
      </p:sp>
      <p:sp>
        <p:nvSpPr>
          <p:cNvPr id="36" name="文字方塊 35"/>
          <p:cNvSpPr txBox="1"/>
          <p:nvPr/>
        </p:nvSpPr>
        <p:spPr>
          <a:xfrm>
            <a:off x="2282260" y="3905761"/>
            <a:ext cx="2236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8000" b="1">
                <a:solidFill>
                  <a:srgbClr val="7F7F7F"/>
                </a:solidFill>
                <a:effectLst>
                  <a:outerShdw blurRad="50800" dist="38100" dir="2700000" algn="tl" rotWithShape="0">
                    <a:schemeClr val="tx1">
                      <a:lumMod val="50000"/>
                      <a:lumOff val="50000"/>
                      <a:alpha val="40000"/>
                    </a:schemeClr>
                  </a:outerShdw>
                  <a:reflection blurRad="12700" stA="20000" endPos="25000" dir="5400000" sy="-100000" algn="bl" rotWithShape="0"/>
                </a:effectLst>
                <a:latin typeface="+mj-ea"/>
                <a:ea typeface="+mj-ea"/>
              </a:defRPr>
            </a:lvl1pPr>
          </a:lstStyle>
          <a:p>
            <a:r>
              <a:rPr lang="zh-TW" altLang="en-US" dirty="0"/>
              <a:t>時程</a:t>
            </a:r>
          </a:p>
        </p:txBody>
      </p:sp>
      <p:sp>
        <p:nvSpPr>
          <p:cNvPr id="37" name="文字方塊 36"/>
          <p:cNvSpPr txBox="1"/>
          <p:nvPr/>
        </p:nvSpPr>
        <p:spPr>
          <a:xfrm>
            <a:off x="6170692" y="2607584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>
                <a:solidFill>
                  <a:srgbClr val="7F7F7F"/>
                </a:solidFill>
                <a:latin typeface="+mj-ea"/>
                <a:ea typeface="+mj-ea"/>
              </a:defRPr>
            </a:lvl1pPr>
          </a:lstStyle>
          <a:p>
            <a:pPr algn="r"/>
            <a:r>
              <a:rPr lang="zh-TW" altLang="zh-TW" dirty="0"/>
              <a:t>致理</a:t>
            </a:r>
            <a:r>
              <a:rPr lang="zh-TW" altLang="zh-TW" dirty="0" smtClean="0"/>
              <a:t>技術學院</a:t>
            </a:r>
            <a:endParaRPr lang="en-US" altLang="zh-TW" dirty="0" smtClean="0"/>
          </a:p>
          <a:p>
            <a:pPr algn="r"/>
            <a:r>
              <a:rPr lang="zh-TW" altLang="zh-TW" dirty="0" smtClean="0"/>
              <a:t>全</a:t>
            </a:r>
            <a:r>
              <a:rPr lang="zh-TW" altLang="zh-TW" dirty="0"/>
              <a:t>校師生</a:t>
            </a:r>
            <a:endParaRPr lang="zh-TW" altLang="en-US" dirty="0"/>
          </a:p>
        </p:txBody>
      </p:sp>
      <p:sp>
        <p:nvSpPr>
          <p:cNvPr id="38" name="文字方塊 37"/>
          <p:cNvSpPr txBox="1"/>
          <p:nvPr/>
        </p:nvSpPr>
        <p:spPr>
          <a:xfrm>
            <a:off x="4370492" y="4692654"/>
            <a:ext cx="134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>
                <a:solidFill>
                  <a:srgbClr val="7F7F7F"/>
                </a:solidFill>
                <a:latin typeface="+mj-ea"/>
                <a:ea typeface="+mj-ea"/>
              </a:defRPr>
            </a:lvl1pPr>
          </a:lstStyle>
          <a:p>
            <a:r>
              <a:rPr lang="en-US" altLang="zh-TW" dirty="0" smtClean="0"/>
              <a:t>2014-2015</a:t>
            </a:r>
            <a:endParaRPr lang="zh-TW" altLang="en-US" dirty="0"/>
          </a:p>
        </p:txBody>
      </p:sp>
      <p:pic>
        <p:nvPicPr>
          <p:cNvPr id="19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60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圓角矩形 11"/>
          <p:cNvSpPr/>
          <p:nvPr/>
        </p:nvSpPr>
        <p:spPr>
          <a:xfrm>
            <a:off x="-11869" y="570822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365919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文獻探討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0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功能特色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2843808" y="2543462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文獻探討</a:t>
            </a:r>
            <a:endParaRPr lang="zh-TW" altLang="en-US" sz="7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8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99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/>
      <p:bldP spid="10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-11869" y="570822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365919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文獻探討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979712" y="40466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文獻探討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0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功能特色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1979320" y="2003128"/>
            <a:ext cx="216024" cy="21602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1979320" y="3097170"/>
            <a:ext cx="216024" cy="21602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1979320" y="4191212"/>
            <a:ext cx="216024" cy="21602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1979320" y="5285255"/>
            <a:ext cx="216024" cy="21602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15"/>
          <p:cNvSpPr txBox="1"/>
          <p:nvPr/>
        </p:nvSpPr>
        <p:spPr>
          <a:xfrm>
            <a:off x="2288339" y="192647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BF7A41"/>
                </a:solidFill>
                <a:latin typeface="+mj-ea"/>
                <a:ea typeface="+mj-ea"/>
              </a:rPr>
              <a:t>發展歷史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2288339" y="302051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BF7A41"/>
                </a:solidFill>
                <a:latin typeface="+mj-ea"/>
                <a:ea typeface="+mj-ea"/>
              </a:rPr>
              <a:t>何謂社團</a:t>
            </a:r>
            <a:endParaRPr lang="zh-TW" altLang="en-US" dirty="0">
              <a:solidFill>
                <a:srgbClr val="BF7A41"/>
              </a:solidFill>
              <a:latin typeface="+mj-ea"/>
              <a:ea typeface="+mj-ea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2288339" y="4114558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BF7A41"/>
                </a:solidFill>
                <a:latin typeface="+mj-ea"/>
                <a:ea typeface="+mj-ea"/>
              </a:rPr>
              <a:t>社團電子化經營管理</a:t>
            </a:r>
            <a:endParaRPr lang="zh-TW" altLang="en-US" dirty="0">
              <a:solidFill>
                <a:srgbClr val="BF7A41"/>
              </a:solidFill>
              <a:latin typeface="+mj-ea"/>
              <a:ea typeface="+mj-ea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2288339" y="5208601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BF7A41"/>
                </a:solidFill>
                <a:latin typeface="+mj-ea"/>
                <a:ea typeface="+mj-ea"/>
              </a:rPr>
              <a:t>校園</a:t>
            </a:r>
            <a:r>
              <a:rPr lang="en-US" altLang="zh-TW" dirty="0" smtClean="0">
                <a:solidFill>
                  <a:srgbClr val="BF7A41"/>
                </a:solidFill>
                <a:latin typeface="+mj-ea"/>
                <a:ea typeface="+mj-ea"/>
              </a:rPr>
              <a:t>E</a:t>
            </a:r>
            <a:r>
              <a:rPr lang="zh-TW" altLang="en-US" dirty="0" smtClean="0">
                <a:solidFill>
                  <a:srgbClr val="BF7A41"/>
                </a:solidFill>
                <a:latin typeface="+mj-ea"/>
                <a:ea typeface="+mj-ea"/>
              </a:rPr>
              <a:t>化</a:t>
            </a:r>
            <a:endParaRPr lang="zh-TW" altLang="en-US" dirty="0">
              <a:solidFill>
                <a:srgbClr val="BF7A41"/>
              </a:solidFill>
              <a:latin typeface="+mj-ea"/>
              <a:ea typeface="+mj-ea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2769572" y="229580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李呈</a:t>
            </a:r>
            <a:r>
              <a:rPr lang="zh-TW" altLang="zh-TW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奇</a:t>
            </a:r>
            <a:r>
              <a:rPr lang="zh-TW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教授</a:t>
            </a:r>
            <a:endParaRPr lang="zh-TW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2769572" y="3389848"/>
            <a:ext cx="2922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TW" altLang="zh-TW" dirty="0"/>
              <a:t> 林至善，《學生事務與社團輔導》</a:t>
            </a:r>
            <a:endParaRPr lang="zh-TW" altLang="en-US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2769572" y="448389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TW" altLang="zh-TW" dirty="0"/>
              <a:t>資訊科技</a:t>
            </a:r>
            <a:endParaRPr lang="zh-TW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2769572" y="5577933"/>
            <a:ext cx="2425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TW" altLang="zh-TW" dirty="0"/>
              <a:t>魏佳卉《逢甲大學校園</a:t>
            </a:r>
            <a:r>
              <a:rPr lang="en-US" altLang="zh-TW" dirty="0"/>
              <a:t>e</a:t>
            </a:r>
            <a:r>
              <a:rPr lang="zh-TW" altLang="zh-TW" dirty="0"/>
              <a:t>化》</a:t>
            </a:r>
            <a:endParaRPr lang="zh-TW" altLang="en-US" dirty="0"/>
          </a:p>
        </p:txBody>
      </p:sp>
      <p:pic>
        <p:nvPicPr>
          <p:cNvPr id="26" name="Picture 8" descr="C:\Users\user\Desktop\iclu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44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-11869" y="570822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365919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文獻探討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1616179" y="404664"/>
            <a:ext cx="63401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相關應用研究探討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0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功能特色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072278"/>
              </p:ext>
            </p:extLst>
          </p:nvPr>
        </p:nvGraphicFramePr>
        <p:xfrm>
          <a:off x="1375549" y="1603310"/>
          <a:ext cx="6944360" cy="4558030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1901190"/>
                <a:gridCol w="1757045"/>
                <a:gridCol w="1801495"/>
                <a:gridCol w="1484630"/>
              </a:tblGrid>
              <a:tr h="4362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名稱</a:t>
                      </a:r>
                    </a:p>
                    <a:p>
                      <a:pPr indent="686435" algn="l">
                        <a:spcAft>
                          <a:spcPts val="0"/>
                        </a:spcAft>
                      </a:pPr>
                      <a:r>
                        <a:rPr lang="zh-TW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功能項目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 err="1">
                          <a:solidFill>
                            <a:srgbClr val="BF7A4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Dcard</a:t>
                      </a:r>
                      <a:endParaRPr lang="zh-TW" sz="1600" b="0" kern="100" dirty="0">
                        <a:solidFill>
                          <a:srgbClr val="BF7A4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b="0" kern="100" dirty="0">
                          <a:solidFill>
                            <a:srgbClr val="BF7A4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台藝大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b="0" kern="100" dirty="0">
                          <a:solidFill>
                            <a:srgbClr val="BF7A4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台科大</a:t>
                      </a:r>
                    </a:p>
                  </a:txBody>
                  <a:tcPr marL="68580" marR="68580" marT="9525" marB="0" anchor="ctr"/>
                </a:tc>
              </a:tr>
              <a:tr h="3346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1.</a:t>
                      </a:r>
                      <a:r>
                        <a:rPr lang="zh-TW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屬性分類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b="0" kern="100" dirty="0" smtClean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●</a:t>
                      </a:r>
                      <a:endParaRPr lang="zh-TW" alt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b="0" kern="100" smtClean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●</a:t>
                      </a:r>
                      <a:endParaRPr lang="zh-TW" alt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</a:tr>
              <a:tr h="3346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2.</a:t>
                      </a:r>
                      <a:r>
                        <a:rPr lang="zh-TW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公告版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b="0" kern="100" dirty="0" smtClean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●</a:t>
                      </a:r>
                      <a:endParaRPr lang="zh-TW" alt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b="0" kern="100" dirty="0" smtClean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●</a:t>
                      </a:r>
                      <a:endParaRPr lang="zh-TW" alt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</a:tr>
              <a:tr h="3346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3.</a:t>
                      </a:r>
                      <a:r>
                        <a:rPr lang="zh-TW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帳號申請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b="0" kern="100" dirty="0" smtClean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●</a:t>
                      </a:r>
                      <a:endParaRPr 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</a:tr>
              <a:tr h="3346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4.</a:t>
                      </a:r>
                      <a:r>
                        <a:rPr lang="zh-TW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權限分級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b="0" kern="10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</a:tr>
              <a:tr h="3346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5.</a:t>
                      </a:r>
                      <a:r>
                        <a:rPr lang="zh-TW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行事曆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b="0" kern="100" dirty="0" smtClean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●</a:t>
                      </a:r>
                      <a:endParaRPr lang="zh-TW" alt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b="0" kern="10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</a:tr>
              <a:tr h="3346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6.</a:t>
                      </a:r>
                      <a:r>
                        <a:rPr lang="zh-TW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使用教學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b="0" kern="100" smtClean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●</a:t>
                      </a:r>
                      <a:endParaRPr lang="zh-TW" alt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</a:tr>
              <a:tr h="3346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7.</a:t>
                      </a:r>
                      <a:r>
                        <a:rPr lang="zh-TW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電腦版本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b="0" kern="100" smtClean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●</a:t>
                      </a:r>
                      <a:endParaRPr lang="zh-TW" alt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b="0" kern="100" dirty="0" smtClean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●</a:t>
                      </a:r>
                      <a:endParaRPr lang="zh-TW" alt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b="0" kern="100" dirty="0" smtClean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●</a:t>
                      </a:r>
                      <a:endParaRPr lang="zh-TW" alt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</a:tr>
              <a:tr h="3346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8.</a:t>
                      </a:r>
                      <a:r>
                        <a:rPr lang="zh-TW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系統登入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b="0" kern="100" dirty="0" smtClean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●</a:t>
                      </a:r>
                      <a:endParaRPr lang="zh-TW" alt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b="0" kern="100" dirty="0" smtClean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●</a:t>
                      </a:r>
                      <a:endParaRPr lang="zh-TW" alt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</a:tr>
              <a:tr h="3346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名稱</a:t>
                      </a:r>
                    </a:p>
                    <a:p>
                      <a:pPr indent="686435" algn="l">
                        <a:spcAft>
                          <a:spcPts val="0"/>
                        </a:spcAft>
                      </a:pPr>
                      <a:r>
                        <a:rPr lang="zh-TW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功能項目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 err="1">
                          <a:solidFill>
                            <a:srgbClr val="BF7A4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Dcard</a:t>
                      </a:r>
                      <a:endParaRPr lang="zh-TW" sz="1600" b="0" kern="100" dirty="0">
                        <a:solidFill>
                          <a:srgbClr val="BF7A4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b="0" kern="100" dirty="0">
                          <a:solidFill>
                            <a:srgbClr val="BF7A4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台藝大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b="0" kern="100" dirty="0">
                          <a:solidFill>
                            <a:srgbClr val="BF7A4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台科大</a:t>
                      </a:r>
                    </a:p>
                  </a:txBody>
                  <a:tcPr marL="68580" marR="68580" marT="9525" marB="0" anchor="ctr"/>
                </a:tc>
              </a:tr>
              <a:tr h="3346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1.</a:t>
                      </a:r>
                      <a:r>
                        <a:rPr lang="zh-TW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屬性分類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b="0" kern="100" smtClean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●</a:t>
                      </a:r>
                      <a:endParaRPr lang="zh-TW" alt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b="0" kern="100" dirty="0" smtClean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●</a:t>
                      </a:r>
                      <a:endParaRPr lang="zh-TW" alt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</a:tr>
              <a:tr h="3390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2.</a:t>
                      </a:r>
                      <a:r>
                        <a:rPr lang="zh-TW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公告版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b="0" kern="100" dirty="0" smtClean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●</a:t>
                      </a:r>
                      <a:endParaRPr lang="zh-TW" alt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b="0" kern="100" dirty="0" smtClean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●</a:t>
                      </a:r>
                      <a:endParaRPr lang="zh-TW" alt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</a:tr>
              <a:tr h="3346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3.</a:t>
                      </a:r>
                      <a:r>
                        <a:rPr lang="zh-TW" sz="1400" b="0" kern="100" dirty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帳號申請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b="0" kern="100" dirty="0" smtClean="0">
                          <a:solidFill>
                            <a:srgbClr val="7F7F7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●</a:t>
                      </a:r>
                      <a:endParaRPr lang="zh-TW" alt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b="0" kern="100" dirty="0">
                        <a:solidFill>
                          <a:srgbClr val="7F7F7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</a:tr>
            </a:tbl>
          </a:graphicData>
        </a:graphic>
      </p:graphicFrame>
      <p:pic>
        <p:nvPicPr>
          <p:cNvPr id="14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40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-11869" y="1603310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365919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TW"/>
            </a:defPPr>
            <a:lvl1pPr>
              <a:defRPr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TW" altLang="en-US" dirty="0"/>
              <a:t>系統研究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0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功能特色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2843808" y="2543462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系統研究</a:t>
            </a:r>
            <a:endParaRPr lang="zh-TW" altLang="en-US" sz="7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3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35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圓角矩形 11"/>
          <p:cNvSpPr/>
          <p:nvPr/>
        </p:nvSpPr>
        <p:spPr>
          <a:xfrm>
            <a:off x="-11869" y="1603310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365919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TW"/>
            </a:defPPr>
            <a:lvl1pPr>
              <a:defRPr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TW" altLang="en-US" dirty="0"/>
              <a:t>系統研究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1979712" y="40466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研究流程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0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功能特色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pic>
        <p:nvPicPr>
          <p:cNvPr id="17" name="圖片 1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51887"/>
            <a:ext cx="5871968" cy="6259734"/>
          </a:xfrm>
          <a:prstGeom prst="rect">
            <a:avLst/>
          </a:prstGeom>
        </p:spPr>
      </p:pic>
      <p:pic>
        <p:nvPicPr>
          <p:cNvPr id="19" name="Picture 8" descr="C:\Users\user\Desktop\iclu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44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-11869" y="2635798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65919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功能特色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2843808" y="2543462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功能特色</a:t>
            </a:r>
            <a:endParaRPr lang="zh-TW" altLang="en-US" sz="7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3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7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圓角矩形 12"/>
          <p:cNvSpPr/>
          <p:nvPr/>
        </p:nvSpPr>
        <p:spPr>
          <a:xfrm>
            <a:off x="-11869" y="2635798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1979712" y="40466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系統功能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65919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功能特色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1618276" y="1849211"/>
            <a:ext cx="3161506" cy="2092388"/>
            <a:chOff x="-89416" y="-11696"/>
            <a:chExt cx="3111775" cy="2092388"/>
          </a:xfrm>
          <a:solidFill>
            <a:srgbClr val="F2E2C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圓角化單一角落矩形 40"/>
            <p:cNvSpPr/>
            <p:nvPr/>
          </p:nvSpPr>
          <p:spPr>
            <a:xfrm rot="16200000">
              <a:off x="392634" y="-493746"/>
              <a:ext cx="2092388" cy="3056488"/>
            </a:xfrm>
            <a:custGeom>
              <a:avLst/>
              <a:gdLst>
                <a:gd name="connsiteX0" fmla="*/ 0 w 2032000"/>
                <a:gd name="connsiteY0" fmla="*/ 0 h 3096711"/>
                <a:gd name="connsiteX1" fmla="*/ 1469034 w 2032000"/>
                <a:gd name="connsiteY1" fmla="*/ 0 h 3096711"/>
                <a:gd name="connsiteX2" fmla="*/ 2032000 w 2032000"/>
                <a:gd name="connsiteY2" fmla="*/ 562966 h 3096711"/>
                <a:gd name="connsiteX3" fmla="*/ 2032000 w 2032000"/>
                <a:gd name="connsiteY3" fmla="*/ 3096711 h 3096711"/>
                <a:gd name="connsiteX4" fmla="*/ 2032000 w 2032000"/>
                <a:gd name="connsiteY4" fmla="*/ 3096711 h 3096711"/>
                <a:gd name="connsiteX5" fmla="*/ 562966 w 2032000"/>
                <a:gd name="connsiteY5" fmla="*/ 3096711 h 3096711"/>
                <a:gd name="connsiteX6" fmla="*/ 0 w 2032000"/>
                <a:gd name="connsiteY6" fmla="*/ 2533745 h 3096711"/>
                <a:gd name="connsiteX7" fmla="*/ 0 w 2032000"/>
                <a:gd name="connsiteY7" fmla="*/ 0 h 3096711"/>
                <a:gd name="connsiteX0" fmla="*/ 34506 w 2066506"/>
                <a:gd name="connsiteY0" fmla="*/ 0 h 3120344"/>
                <a:gd name="connsiteX1" fmla="*/ 1503540 w 2066506"/>
                <a:gd name="connsiteY1" fmla="*/ 0 h 3120344"/>
                <a:gd name="connsiteX2" fmla="*/ 2066506 w 2066506"/>
                <a:gd name="connsiteY2" fmla="*/ 562966 h 3120344"/>
                <a:gd name="connsiteX3" fmla="*/ 2066506 w 2066506"/>
                <a:gd name="connsiteY3" fmla="*/ 3096711 h 3120344"/>
                <a:gd name="connsiteX4" fmla="*/ 2066506 w 2066506"/>
                <a:gd name="connsiteY4" fmla="*/ 3096711 h 3120344"/>
                <a:gd name="connsiteX5" fmla="*/ 597472 w 2066506"/>
                <a:gd name="connsiteY5" fmla="*/ 3096711 h 3120344"/>
                <a:gd name="connsiteX6" fmla="*/ 0 w 2066506"/>
                <a:gd name="connsiteY6" fmla="*/ 3120344 h 3120344"/>
                <a:gd name="connsiteX7" fmla="*/ 34506 w 2066506"/>
                <a:gd name="connsiteY7" fmla="*/ 0 h 3120344"/>
                <a:gd name="connsiteX0" fmla="*/ 34506 w 2066506"/>
                <a:gd name="connsiteY0" fmla="*/ 0 h 3120344"/>
                <a:gd name="connsiteX1" fmla="*/ 1503540 w 2066506"/>
                <a:gd name="connsiteY1" fmla="*/ 0 h 3120344"/>
                <a:gd name="connsiteX2" fmla="*/ 2066506 w 2066506"/>
                <a:gd name="connsiteY2" fmla="*/ 562966 h 3120344"/>
                <a:gd name="connsiteX3" fmla="*/ 2066506 w 2066506"/>
                <a:gd name="connsiteY3" fmla="*/ 3096711 h 3120344"/>
                <a:gd name="connsiteX4" fmla="*/ 2066506 w 2066506"/>
                <a:gd name="connsiteY4" fmla="*/ 3096711 h 3120344"/>
                <a:gd name="connsiteX5" fmla="*/ 597472 w 2066506"/>
                <a:gd name="connsiteY5" fmla="*/ 3096711 h 3120344"/>
                <a:gd name="connsiteX6" fmla="*/ 0 w 2066506"/>
                <a:gd name="connsiteY6" fmla="*/ 3120344 h 3120344"/>
                <a:gd name="connsiteX7" fmla="*/ 34506 w 2066506"/>
                <a:gd name="connsiteY7" fmla="*/ 0 h 3120344"/>
                <a:gd name="connsiteX0" fmla="*/ 34506 w 2066506"/>
                <a:gd name="connsiteY0" fmla="*/ 0 h 3096711"/>
                <a:gd name="connsiteX1" fmla="*/ 1503540 w 2066506"/>
                <a:gd name="connsiteY1" fmla="*/ 0 h 3096711"/>
                <a:gd name="connsiteX2" fmla="*/ 2066506 w 2066506"/>
                <a:gd name="connsiteY2" fmla="*/ 562966 h 3096711"/>
                <a:gd name="connsiteX3" fmla="*/ 2066506 w 2066506"/>
                <a:gd name="connsiteY3" fmla="*/ 3096711 h 3096711"/>
                <a:gd name="connsiteX4" fmla="*/ 2066506 w 2066506"/>
                <a:gd name="connsiteY4" fmla="*/ 3096711 h 3096711"/>
                <a:gd name="connsiteX5" fmla="*/ 597472 w 2066506"/>
                <a:gd name="connsiteY5" fmla="*/ 3096711 h 3096711"/>
                <a:gd name="connsiteX6" fmla="*/ 0 w 2066506"/>
                <a:gd name="connsiteY6" fmla="*/ 3094465 h 3096711"/>
                <a:gd name="connsiteX7" fmla="*/ 34506 w 2066506"/>
                <a:gd name="connsiteY7" fmla="*/ 0 h 3096711"/>
                <a:gd name="connsiteX0" fmla="*/ 34506 w 2092388"/>
                <a:gd name="connsiteY0" fmla="*/ 0 h 3096711"/>
                <a:gd name="connsiteX1" fmla="*/ 1503540 w 2092388"/>
                <a:gd name="connsiteY1" fmla="*/ 0 h 3096711"/>
                <a:gd name="connsiteX2" fmla="*/ 2092388 w 2092388"/>
                <a:gd name="connsiteY2" fmla="*/ 744124 h 3096711"/>
                <a:gd name="connsiteX3" fmla="*/ 2066506 w 2092388"/>
                <a:gd name="connsiteY3" fmla="*/ 3096711 h 3096711"/>
                <a:gd name="connsiteX4" fmla="*/ 2066506 w 2092388"/>
                <a:gd name="connsiteY4" fmla="*/ 3096711 h 3096711"/>
                <a:gd name="connsiteX5" fmla="*/ 597472 w 2092388"/>
                <a:gd name="connsiteY5" fmla="*/ 3096711 h 3096711"/>
                <a:gd name="connsiteX6" fmla="*/ 0 w 2092388"/>
                <a:gd name="connsiteY6" fmla="*/ 3094465 h 3096711"/>
                <a:gd name="connsiteX7" fmla="*/ 34506 w 2092388"/>
                <a:gd name="connsiteY7" fmla="*/ 0 h 3096711"/>
                <a:gd name="connsiteX0" fmla="*/ 34506 w 2092388"/>
                <a:gd name="connsiteY0" fmla="*/ 8624 h 3105335"/>
                <a:gd name="connsiteX1" fmla="*/ 1408650 w 2092388"/>
                <a:gd name="connsiteY1" fmla="*/ 0 h 3105335"/>
                <a:gd name="connsiteX2" fmla="*/ 2092388 w 2092388"/>
                <a:gd name="connsiteY2" fmla="*/ 752748 h 3105335"/>
                <a:gd name="connsiteX3" fmla="*/ 2066506 w 2092388"/>
                <a:gd name="connsiteY3" fmla="*/ 3105335 h 3105335"/>
                <a:gd name="connsiteX4" fmla="*/ 2066506 w 2092388"/>
                <a:gd name="connsiteY4" fmla="*/ 3105335 h 3105335"/>
                <a:gd name="connsiteX5" fmla="*/ 597472 w 2092388"/>
                <a:gd name="connsiteY5" fmla="*/ 3105335 h 3105335"/>
                <a:gd name="connsiteX6" fmla="*/ 0 w 2092388"/>
                <a:gd name="connsiteY6" fmla="*/ 3103089 h 3105335"/>
                <a:gd name="connsiteX7" fmla="*/ 34506 w 2092388"/>
                <a:gd name="connsiteY7" fmla="*/ 8624 h 310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2388" h="3105335">
                  <a:moveTo>
                    <a:pt x="34506" y="8624"/>
                  </a:moveTo>
                  <a:lnTo>
                    <a:pt x="1408650" y="0"/>
                  </a:lnTo>
                  <a:lnTo>
                    <a:pt x="2092388" y="752748"/>
                  </a:lnTo>
                  <a:lnTo>
                    <a:pt x="2066506" y="3105335"/>
                  </a:lnTo>
                  <a:lnTo>
                    <a:pt x="2066506" y="3105335"/>
                  </a:lnTo>
                  <a:lnTo>
                    <a:pt x="597472" y="3105335"/>
                  </a:lnTo>
                  <a:lnTo>
                    <a:pt x="0" y="3103089"/>
                  </a:lnTo>
                  <a:lnTo>
                    <a:pt x="34506" y="86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圓角化單一角落矩形 4"/>
            <p:cNvSpPr/>
            <p:nvPr/>
          </p:nvSpPr>
          <p:spPr>
            <a:xfrm>
              <a:off x="-25641" y="289671"/>
              <a:ext cx="3048000" cy="1524000"/>
            </a:xfrm>
            <a:prstGeom prst="snip2Diag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0" tIns="177800" rIns="177800" bIns="17780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4000" b="1" kern="1200" dirty="0" smtClean="0">
                  <a:solidFill>
                    <a:srgbClr val="7F7F7F"/>
                  </a:solidFill>
                  <a:latin typeface="+mj-ea"/>
                  <a:ea typeface="+mj-ea"/>
                </a:rPr>
                <a:t>線上入社</a:t>
              </a:r>
              <a:endParaRPr lang="zh-TW" altLang="en-US" sz="4000" b="1" kern="1200" dirty="0">
                <a:solidFill>
                  <a:srgbClr val="7F7F7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5084610" y="1856516"/>
            <a:ext cx="3087790" cy="2040626"/>
            <a:chOff x="3098285" y="-18187"/>
            <a:chExt cx="3087790" cy="2040626"/>
          </a:xfrm>
          <a:solidFill>
            <a:srgbClr val="F2E2C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圓角化單一角落矩形 38"/>
            <p:cNvSpPr/>
            <p:nvPr/>
          </p:nvSpPr>
          <p:spPr>
            <a:xfrm>
              <a:off x="3098285" y="-18187"/>
              <a:ext cx="3048000" cy="2040626"/>
            </a:xfrm>
            <a:custGeom>
              <a:avLst/>
              <a:gdLst>
                <a:gd name="connsiteX0" fmla="*/ 0 w 3048000"/>
                <a:gd name="connsiteY0" fmla="*/ 0 h 2032000"/>
                <a:gd name="connsiteX1" fmla="*/ 2454697 w 3048000"/>
                <a:gd name="connsiteY1" fmla="*/ 0 h 2032000"/>
                <a:gd name="connsiteX2" fmla="*/ 3048000 w 3048000"/>
                <a:gd name="connsiteY2" fmla="*/ 593303 h 2032000"/>
                <a:gd name="connsiteX3" fmla="*/ 3048000 w 3048000"/>
                <a:gd name="connsiteY3" fmla="*/ 2032000 h 2032000"/>
                <a:gd name="connsiteX4" fmla="*/ 0 w 3048000"/>
                <a:gd name="connsiteY4" fmla="*/ 2032000 h 2032000"/>
                <a:gd name="connsiteX5" fmla="*/ 0 w 3048000"/>
                <a:gd name="connsiteY5" fmla="*/ 0 h 2032000"/>
                <a:gd name="connsiteX0" fmla="*/ 0 w 3048000"/>
                <a:gd name="connsiteY0" fmla="*/ 8626 h 2040626"/>
                <a:gd name="connsiteX1" fmla="*/ 2299422 w 3048000"/>
                <a:gd name="connsiteY1" fmla="*/ 0 h 2040626"/>
                <a:gd name="connsiteX2" fmla="*/ 3048000 w 3048000"/>
                <a:gd name="connsiteY2" fmla="*/ 601929 h 2040626"/>
                <a:gd name="connsiteX3" fmla="*/ 3048000 w 3048000"/>
                <a:gd name="connsiteY3" fmla="*/ 2040626 h 2040626"/>
                <a:gd name="connsiteX4" fmla="*/ 0 w 3048000"/>
                <a:gd name="connsiteY4" fmla="*/ 2040626 h 2040626"/>
                <a:gd name="connsiteX5" fmla="*/ 0 w 3048000"/>
                <a:gd name="connsiteY5" fmla="*/ 8626 h 2040626"/>
                <a:gd name="connsiteX0" fmla="*/ 0 w 3048000"/>
                <a:gd name="connsiteY0" fmla="*/ 8626 h 2040626"/>
                <a:gd name="connsiteX1" fmla="*/ 2299422 w 3048000"/>
                <a:gd name="connsiteY1" fmla="*/ 0 h 2040626"/>
                <a:gd name="connsiteX2" fmla="*/ 3048000 w 3048000"/>
                <a:gd name="connsiteY2" fmla="*/ 757204 h 2040626"/>
                <a:gd name="connsiteX3" fmla="*/ 3048000 w 3048000"/>
                <a:gd name="connsiteY3" fmla="*/ 2040626 h 2040626"/>
                <a:gd name="connsiteX4" fmla="*/ 0 w 3048000"/>
                <a:gd name="connsiteY4" fmla="*/ 2040626 h 2040626"/>
                <a:gd name="connsiteX5" fmla="*/ 0 w 3048000"/>
                <a:gd name="connsiteY5" fmla="*/ 8626 h 2040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0" h="2040626">
                  <a:moveTo>
                    <a:pt x="0" y="8626"/>
                  </a:moveTo>
                  <a:lnTo>
                    <a:pt x="2299422" y="0"/>
                  </a:lnTo>
                  <a:lnTo>
                    <a:pt x="3048000" y="757204"/>
                  </a:lnTo>
                  <a:lnTo>
                    <a:pt x="3048000" y="2040626"/>
                  </a:lnTo>
                  <a:lnTo>
                    <a:pt x="0" y="2040626"/>
                  </a:lnTo>
                  <a:lnTo>
                    <a:pt x="0" y="86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圓角化單一角落矩形 6"/>
            <p:cNvSpPr/>
            <p:nvPr/>
          </p:nvSpPr>
          <p:spPr>
            <a:xfrm>
              <a:off x="3521779" y="42129"/>
              <a:ext cx="2664296" cy="1524000"/>
            </a:xfrm>
            <a:prstGeom prst="snip1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0" tIns="177800" rIns="177800" bIns="17780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4000" b="1" kern="12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社團</a:t>
              </a:r>
              <a:endParaRPr lang="en-US" altLang="zh-TW" sz="4000" b="1" kern="1200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4000" b="1" kern="12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公告版</a:t>
              </a:r>
              <a:endParaRPr lang="zh-TW" altLang="en-US" sz="4000" b="1" kern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1626900" y="4084215"/>
            <a:ext cx="3152881" cy="2156062"/>
            <a:chOff x="-159934" y="2209284"/>
            <a:chExt cx="3163685" cy="2063016"/>
          </a:xfrm>
          <a:solidFill>
            <a:srgbClr val="F2E2C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圓角化單一角落矩形 36"/>
            <p:cNvSpPr/>
            <p:nvPr/>
          </p:nvSpPr>
          <p:spPr>
            <a:xfrm rot="10800000">
              <a:off x="-159934" y="2209284"/>
              <a:ext cx="3163685" cy="2063016"/>
            </a:xfrm>
            <a:custGeom>
              <a:avLst/>
              <a:gdLst>
                <a:gd name="connsiteX0" fmla="*/ 0 w 3312368"/>
                <a:gd name="connsiteY0" fmla="*/ 0 h 2178612"/>
                <a:gd name="connsiteX1" fmla="*/ 2949259 w 3312368"/>
                <a:gd name="connsiteY1" fmla="*/ 0 h 2178612"/>
                <a:gd name="connsiteX2" fmla="*/ 3312368 w 3312368"/>
                <a:gd name="connsiteY2" fmla="*/ 363109 h 2178612"/>
                <a:gd name="connsiteX3" fmla="*/ 3312368 w 3312368"/>
                <a:gd name="connsiteY3" fmla="*/ 2178612 h 2178612"/>
                <a:gd name="connsiteX4" fmla="*/ 3312368 w 3312368"/>
                <a:gd name="connsiteY4" fmla="*/ 2178612 h 2178612"/>
                <a:gd name="connsiteX5" fmla="*/ 363109 w 3312368"/>
                <a:gd name="connsiteY5" fmla="*/ 2178612 h 2178612"/>
                <a:gd name="connsiteX6" fmla="*/ 0 w 3312368"/>
                <a:gd name="connsiteY6" fmla="*/ 1815503 h 2178612"/>
                <a:gd name="connsiteX7" fmla="*/ 0 w 3312368"/>
                <a:gd name="connsiteY7" fmla="*/ 0 h 2178612"/>
                <a:gd name="connsiteX0" fmla="*/ 0 w 3312368"/>
                <a:gd name="connsiteY0" fmla="*/ 0 h 2195865"/>
                <a:gd name="connsiteX1" fmla="*/ 2949259 w 3312368"/>
                <a:gd name="connsiteY1" fmla="*/ 0 h 2195865"/>
                <a:gd name="connsiteX2" fmla="*/ 3312368 w 3312368"/>
                <a:gd name="connsiteY2" fmla="*/ 363109 h 2195865"/>
                <a:gd name="connsiteX3" fmla="*/ 3312368 w 3312368"/>
                <a:gd name="connsiteY3" fmla="*/ 2178612 h 2195865"/>
                <a:gd name="connsiteX4" fmla="*/ 3312368 w 3312368"/>
                <a:gd name="connsiteY4" fmla="*/ 2178612 h 2195865"/>
                <a:gd name="connsiteX5" fmla="*/ 9426 w 3312368"/>
                <a:gd name="connsiteY5" fmla="*/ 2195865 h 2195865"/>
                <a:gd name="connsiteX6" fmla="*/ 0 w 3312368"/>
                <a:gd name="connsiteY6" fmla="*/ 1815503 h 2195865"/>
                <a:gd name="connsiteX7" fmla="*/ 0 w 3312368"/>
                <a:gd name="connsiteY7" fmla="*/ 0 h 2195865"/>
                <a:gd name="connsiteX0" fmla="*/ 0 w 3312368"/>
                <a:gd name="connsiteY0" fmla="*/ 0 h 2195865"/>
                <a:gd name="connsiteX1" fmla="*/ 2949259 w 3312368"/>
                <a:gd name="connsiteY1" fmla="*/ 0 h 2195865"/>
                <a:gd name="connsiteX2" fmla="*/ 3303306 w 3312368"/>
                <a:gd name="connsiteY2" fmla="*/ 388989 h 2195865"/>
                <a:gd name="connsiteX3" fmla="*/ 3312368 w 3312368"/>
                <a:gd name="connsiteY3" fmla="*/ 2178612 h 2195865"/>
                <a:gd name="connsiteX4" fmla="*/ 3312368 w 3312368"/>
                <a:gd name="connsiteY4" fmla="*/ 2178612 h 2195865"/>
                <a:gd name="connsiteX5" fmla="*/ 9426 w 3312368"/>
                <a:gd name="connsiteY5" fmla="*/ 2195865 h 2195865"/>
                <a:gd name="connsiteX6" fmla="*/ 0 w 3312368"/>
                <a:gd name="connsiteY6" fmla="*/ 1815503 h 2195865"/>
                <a:gd name="connsiteX7" fmla="*/ 0 w 3312368"/>
                <a:gd name="connsiteY7" fmla="*/ 0 h 2195865"/>
                <a:gd name="connsiteX0" fmla="*/ 0 w 3312368"/>
                <a:gd name="connsiteY0" fmla="*/ 0 h 2195865"/>
                <a:gd name="connsiteX1" fmla="*/ 2949259 w 3312368"/>
                <a:gd name="connsiteY1" fmla="*/ 0 h 2195865"/>
                <a:gd name="connsiteX2" fmla="*/ 2977943 w 3312368"/>
                <a:gd name="connsiteY2" fmla="*/ 298957 h 2195865"/>
                <a:gd name="connsiteX3" fmla="*/ 3303306 w 3312368"/>
                <a:gd name="connsiteY3" fmla="*/ 388989 h 2195865"/>
                <a:gd name="connsiteX4" fmla="*/ 3312368 w 3312368"/>
                <a:gd name="connsiteY4" fmla="*/ 2178612 h 2195865"/>
                <a:gd name="connsiteX5" fmla="*/ 3312368 w 3312368"/>
                <a:gd name="connsiteY5" fmla="*/ 2178612 h 2195865"/>
                <a:gd name="connsiteX6" fmla="*/ 9426 w 3312368"/>
                <a:gd name="connsiteY6" fmla="*/ 2195865 h 2195865"/>
                <a:gd name="connsiteX7" fmla="*/ 0 w 3312368"/>
                <a:gd name="connsiteY7" fmla="*/ 1815503 h 2195865"/>
                <a:gd name="connsiteX8" fmla="*/ 0 w 3312368"/>
                <a:gd name="connsiteY8" fmla="*/ 0 h 2195865"/>
                <a:gd name="connsiteX0" fmla="*/ 0 w 3312368"/>
                <a:gd name="connsiteY0" fmla="*/ 0 h 2195865"/>
                <a:gd name="connsiteX1" fmla="*/ 2949259 w 3312368"/>
                <a:gd name="connsiteY1" fmla="*/ 0 h 2195865"/>
                <a:gd name="connsiteX2" fmla="*/ 2977943 w 3312368"/>
                <a:gd name="connsiteY2" fmla="*/ 298957 h 2195865"/>
                <a:gd name="connsiteX3" fmla="*/ 3294242 w 3312368"/>
                <a:gd name="connsiteY3" fmla="*/ 450736 h 2195865"/>
                <a:gd name="connsiteX4" fmla="*/ 3312368 w 3312368"/>
                <a:gd name="connsiteY4" fmla="*/ 2178612 h 2195865"/>
                <a:gd name="connsiteX5" fmla="*/ 3312368 w 3312368"/>
                <a:gd name="connsiteY5" fmla="*/ 2178612 h 2195865"/>
                <a:gd name="connsiteX6" fmla="*/ 9426 w 3312368"/>
                <a:gd name="connsiteY6" fmla="*/ 2195865 h 2195865"/>
                <a:gd name="connsiteX7" fmla="*/ 0 w 3312368"/>
                <a:gd name="connsiteY7" fmla="*/ 1815503 h 2195865"/>
                <a:gd name="connsiteX8" fmla="*/ 0 w 3312368"/>
                <a:gd name="connsiteY8" fmla="*/ 0 h 2195865"/>
                <a:gd name="connsiteX0" fmla="*/ 0 w 3312368"/>
                <a:gd name="connsiteY0" fmla="*/ 8821 h 2204686"/>
                <a:gd name="connsiteX1" fmla="*/ 2894881 w 3312368"/>
                <a:gd name="connsiteY1" fmla="*/ 0 h 2204686"/>
                <a:gd name="connsiteX2" fmla="*/ 2977943 w 3312368"/>
                <a:gd name="connsiteY2" fmla="*/ 307778 h 2204686"/>
                <a:gd name="connsiteX3" fmla="*/ 3294242 w 3312368"/>
                <a:gd name="connsiteY3" fmla="*/ 459557 h 2204686"/>
                <a:gd name="connsiteX4" fmla="*/ 3312368 w 3312368"/>
                <a:gd name="connsiteY4" fmla="*/ 2187433 h 2204686"/>
                <a:gd name="connsiteX5" fmla="*/ 3312368 w 3312368"/>
                <a:gd name="connsiteY5" fmla="*/ 2187433 h 2204686"/>
                <a:gd name="connsiteX6" fmla="*/ 9426 w 3312368"/>
                <a:gd name="connsiteY6" fmla="*/ 2204686 h 2204686"/>
                <a:gd name="connsiteX7" fmla="*/ 0 w 3312368"/>
                <a:gd name="connsiteY7" fmla="*/ 1824324 h 2204686"/>
                <a:gd name="connsiteX8" fmla="*/ 0 w 3312368"/>
                <a:gd name="connsiteY8" fmla="*/ 8821 h 2204686"/>
                <a:gd name="connsiteX0" fmla="*/ 0 w 3312368"/>
                <a:gd name="connsiteY0" fmla="*/ 0 h 2195865"/>
                <a:gd name="connsiteX1" fmla="*/ 2777065 w 3312368"/>
                <a:gd name="connsiteY1" fmla="*/ 1 h 2195865"/>
                <a:gd name="connsiteX2" fmla="*/ 2977943 w 3312368"/>
                <a:gd name="connsiteY2" fmla="*/ 298957 h 2195865"/>
                <a:gd name="connsiteX3" fmla="*/ 3294242 w 3312368"/>
                <a:gd name="connsiteY3" fmla="*/ 450736 h 2195865"/>
                <a:gd name="connsiteX4" fmla="*/ 3312368 w 3312368"/>
                <a:gd name="connsiteY4" fmla="*/ 2178612 h 2195865"/>
                <a:gd name="connsiteX5" fmla="*/ 3312368 w 3312368"/>
                <a:gd name="connsiteY5" fmla="*/ 2178612 h 2195865"/>
                <a:gd name="connsiteX6" fmla="*/ 9426 w 3312368"/>
                <a:gd name="connsiteY6" fmla="*/ 2195865 h 2195865"/>
                <a:gd name="connsiteX7" fmla="*/ 0 w 3312368"/>
                <a:gd name="connsiteY7" fmla="*/ 1815503 h 2195865"/>
                <a:gd name="connsiteX8" fmla="*/ 0 w 3312368"/>
                <a:gd name="connsiteY8" fmla="*/ 0 h 2195865"/>
                <a:gd name="connsiteX0" fmla="*/ 0 w 3312368"/>
                <a:gd name="connsiteY0" fmla="*/ 0 h 2195865"/>
                <a:gd name="connsiteX1" fmla="*/ 2777065 w 3312368"/>
                <a:gd name="connsiteY1" fmla="*/ 1 h 2195865"/>
                <a:gd name="connsiteX2" fmla="*/ 3032319 w 3312368"/>
                <a:gd name="connsiteY2" fmla="*/ 228389 h 2195865"/>
                <a:gd name="connsiteX3" fmla="*/ 3294242 w 3312368"/>
                <a:gd name="connsiteY3" fmla="*/ 450736 h 2195865"/>
                <a:gd name="connsiteX4" fmla="*/ 3312368 w 3312368"/>
                <a:gd name="connsiteY4" fmla="*/ 2178612 h 2195865"/>
                <a:gd name="connsiteX5" fmla="*/ 3312368 w 3312368"/>
                <a:gd name="connsiteY5" fmla="*/ 2178612 h 2195865"/>
                <a:gd name="connsiteX6" fmla="*/ 9426 w 3312368"/>
                <a:gd name="connsiteY6" fmla="*/ 2195865 h 2195865"/>
                <a:gd name="connsiteX7" fmla="*/ 0 w 3312368"/>
                <a:gd name="connsiteY7" fmla="*/ 1815503 h 2195865"/>
                <a:gd name="connsiteX8" fmla="*/ 0 w 3312368"/>
                <a:gd name="connsiteY8" fmla="*/ 0 h 2195865"/>
                <a:gd name="connsiteX0" fmla="*/ 0 w 3312368"/>
                <a:gd name="connsiteY0" fmla="*/ 0 h 2195865"/>
                <a:gd name="connsiteX1" fmla="*/ 2777065 w 3312368"/>
                <a:gd name="connsiteY1" fmla="*/ 1 h 2195865"/>
                <a:gd name="connsiteX2" fmla="*/ 3032319 w 3312368"/>
                <a:gd name="connsiteY2" fmla="*/ 228389 h 2195865"/>
                <a:gd name="connsiteX3" fmla="*/ 3294242 w 3312368"/>
                <a:gd name="connsiteY3" fmla="*/ 644797 h 2195865"/>
                <a:gd name="connsiteX4" fmla="*/ 3312368 w 3312368"/>
                <a:gd name="connsiteY4" fmla="*/ 2178612 h 2195865"/>
                <a:gd name="connsiteX5" fmla="*/ 3312368 w 3312368"/>
                <a:gd name="connsiteY5" fmla="*/ 2178612 h 2195865"/>
                <a:gd name="connsiteX6" fmla="*/ 9426 w 3312368"/>
                <a:gd name="connsiteY6" fmla="*/ 2195865 h 2195865"/>
                <a:gd name="connsiteX7" fmla="*/ 0 w 3312368"/>
                <a:gd name="connsiteY7" fmla="*/ 1815503 h 2195865"/>
                <a:gd name="connsiteX8" fmla="*/ 0 w 3312368"/>
                <a:gd name="connsiteY8" fmla="*/ 0 h 2195865"/>
                <a:gd name="connsiteX0" fmla="*/ 0 w 3312368"/>
                <a:gd name="connsiteY0" fmla="*/ 8821 h 2204686"/>
                <a:gd name="connsiteX1" fmla="*/ 2650186 w 3312368"/>
                <a:gd name="connsiteY1" fmla="*/ 0 h 2204686"/>
                <a:gd name="connsiteX2" fmla="*/ 3032319 w 3312368"/>
                <a:gd name="connsiteY2" fmla="*/ 237210 h 2204686"/>
                <a:gd name="connsiteX3" fmla="*/ 3294242 w 3312368"/>
                <a:gd name="connsiteY3" fmla="*/ 653618 h 2204686"/>
                <a:gd name="connsiteX4" fmla="*/ 3312368 w 3312368"/>
                <a:gd name="connsiteY4" fmla="*/ 2187433 h 2204686"/>
                <a:gd name="connsiteX5" fmla="*/ 3312368 w 3312368"/>
                <a:gd name="connsiteY5" fmla="*/ 2187433 h 2204686"/>
                <a:gd name="connsiteX6" fmla="*/ 9426 w 3312368"/>
                <a:gd name="connsiteY6" fmla="*/ 2204686 h 2204686"/>
                <a:gd name="connsiteX7" fmla="*/ 0 w 3312368"/>
                <a:gd name="connsiteY7" fmla="*/ 1824324 h 2204686"/>
                <a:gd name="connsiteX8" fmla="*/ 0 w 3312368"/>
                <a:gd name="connsiteY8" fmla="*/ 8821 h 2204686"/>
                <a:gd name="connsiteX0" fmla="*/ 0 w 3312368"/>
                <a:gd name="connsiteY0" fmla="*/ 8821 h 2204686"/>
                <a:gd name="connsiteX1" fmla="*/ 2650186 w 3312368"/>
                <a:gd name="connsiteY1" fmla="*/ 0 h 2204686"/>
                <a:gd name="connsiteX2" fmla="*/ 2987005 w 3312368"/>
                <a:gd name="connsiteY2" fmla="*/ 281315 h 2204686"/>
                <a:gd name="connsiteX3" fmla="*/ 3294242 w 3312368"/>
                <a:gd name="connsiteY3" fmla="*/ 653618 h 2204686"/>
                <a:gd name="connsiteX4" fmla="*/ 3312368 w 3312368"/>
                <a:gd name="connsiteY4" fmla="*/ 2187433 h 2204686"/>
                <a:gd name="connsiteX5" fmla="*/ 3312368 w 3312368"/>
                <a:gd name="connsiteY5" fmla="*/ 2187433 h 2204686"/>
                <a:gd name="connsiteX6" fmla="*/ 9426 w 3312368"/>
                <a:gd name="connsiteY6" fmla="*/ 2204686 h 2204686"/>
                <a:gd name="connsiteX7" fmla="*/ 0 w 3312368"/>
                <a:gd name="connsiteY7" fmla="*/ 1824324 h 2204686"/>
                <a:gd name="connsiteX8" fmla="*/ 0 w 3312368"/>
                <a:gd name="connsiteY8" fmla="*/ 8821 h 2204686"/>
                <a:gd name="connsiteX0" fmla="*/ 0 w 3312368"/>
                <a:gd name="connsiteY0" fmla="*/ 8821 h 2204686"/>
                <a:gd name="connsiteX1" fmla="*/ 2650186 w 3312368"/>
                <a:gd name="connsiteY1" fmla="*/ 0 h 2204686"/>
                <a:gd name="connsiteX2" fmla="*/ 2941690 w 3312368"/>
                <a:gd name="connsiteY2" fmla="*/ 290136 h 2204686"/>
                <a:gd name="connsiteX3" fmla="*/ 3294242 w 3312368"/>
                <a:gd name="connsiteY3" fmla="*/ 653618 h 2204686"/>
                <a:gd name="connsiteX4" fmla="*/ 3312368 w 3312368"/>
                <a:gd name="connsiteY4" fmla="*/ 2187433 h 2204686"/>
                <a:gd name="connsiteX5" fmla="*/ 3312368 w 3312368"/>
                <a:gd name="connsiteY5" fmla="*/ 2187433 h 2204686"/>
                <a:gd name="connsiteX6" fmla="*/ 9426 w 3312368"/>
                <a:gd name="connsiteY6" fmla="*/ 2204686 h 2204686"/>
                <a:gd name="connsiteX7" fmla="*/ 0 w 3312368"/>
                <a:gd name="connsiteY7" fmla="*/ 1824324 h 2204686"/>
                <a:gd name="connsiteX8" fmla="*/ 0 w 3312368"/>
                <a:gd name="connsiteY8" fmla="*/ 8821 h 2204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12368" h="2204686">
                  <a:moveTo>
                    <a:pt x="0" y="8821"/>
                  </a:moveTo>
                  <a:lnTo>
                    <a:pt x="2650186" y="0"/>
                  </a:lnTo>
                  <a:cubicBezTo>
                    <a:pt x="2686935" y="43786"/>
                    <a:pt x="2904941" y="246350"/>
                    <a:pt x="2941690" y="290136"/>
                  </a:cubicBezTo>
                  <a:lnTo>
                    <a:pt x="3294242" y="653618"/>
                  </a:lnTo>
                  <a:cubicBezTo>
                    <a:pt x="3297263" y="1250159"/>
                    <a:pt x="3309347" y="1590892"/>
                    <a:pt x="3312368" y="2187433"/>
                  </a:cubicBezTo>
                  <a:lnTo>
                    <a:pt x="3312368" y="2187433"/>
                  </a:lnTo>
                  <a:lnTo>
                    <a:pt x="9426" y="2204686"/>
                  </a:lnTo>
                  <a:lnTo>
                    <a:pt x="0" y="1824324"/>
                  </a:lnTo>
                  <a:lnTo>
                    <a:pt x="0" y="882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圓角化單一角落矩形 8"/>
            <p:cNvSpPr/>
            <p:nvPr/>
          </p:nvSpPr>
          <p:spPr>
            <a:xfrm>
              <a:off x="338596" y="2471578"/>
              <a:ext cx="2607311" cy="1524000"/>
            </a:xfrm>
            <a:prstGeom prst="snip2Diag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0" tIns="177800" rIns="177800" bIns="17780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4000" b="1" dirty="0">
                  <a:solidFill>
                    <a:srgbClr val="7F7F7F"/>
                  </a:solidFill>
                  <a:latin typeface="+mj-ea"/>
                  <a:ea typeface="+mj-ea"/>
                </a:rPr>
                <a:t>權限</a:t>
              </a:r>
              <a:r>
                <a:rPr lang="zh-TW" altLang="en-US" sz="4000" b="1" kern="1200" dirty="0" smtClean="0">
                  <a:solidFill>
                    <a:srgbClr val="7F7F7F"/>
                  </a:solidFill>
                  <a:latin typeface="+mj-ea"/>
                  <a:ea typeface="+mj-ea"/>
                </a:rPr>
                <a:t>管理</a:t>
              </a:r>
              <a:endParaRPr lang="zh-TW" altLang="en-US" sz="4000" b="1" kern="1200" dirty="0">
                <a:solidFill>
                  <a:srgbClr val="7F7F7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5094503" y="4150727"/>
            <a:ext cx="3051625" cy="2049253"/>
            <a:chOff x="5094503" y="4150727"/>
            <a:chExt cx="3051625" cy="2049253"/>
          </a:xfrm>
          <a:solidFill>
            <a:srgbClr val="F2E2C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" name="圓角化單一角落矩形 34"/>
            <p:cNvSpPr/>
            <p:nvPr/>
          </p:nvSpPr>
          <p:spPr>
            <a:xfrm rot="5400000">
              <a:off x="5597501" y="3651354"/>
              <a:ext cx="2049253" cy="3048000"/>
            </a:xfrm>
            <a:custGeom>
              <a:avLst/>
              <a:gdLst>
                <a:gd name="connsiteX0" fmla="*/ 0 w 2032000"/>
                <a:gd name="connsiteY0" fmla="*/ 0 h 3048000"/>
                <a:gd name="connsiteX1" fmla="*/ 1529425 w 2032000"/>
                <a:gd name="connsiteY1" fmla="*/ 0 h 3048000"/>
                <a:gd name="connsiteX2" fmla="*/ 2032000 w 2032000"/>
                <a:gd name="connsiteY2" fmla="*/ 502575 h 3048000"/>
                <a:gd name="connsiteX3" fmla="*/ 2032000 w 2032000"/>
                <a:gd name="connsiteY3" fmla="*/ 3048000 h 3048000"/>
                <a:gd name="connsiteX4" fmla="*/ 0 w 2032000"/>
                <a:gd name="connsiteY4" fmla="*/ 3048000 h 3048000"/>
                <a:gd name="connsiteX5" fmla="*/ 0 w 2032000"/>
                <a:gd name="connsiteY5" fmla="*/ 0 h 3048000"/>
                <a:gd name="connsiteX0" fmla="*/ 0 w 2032000"/>
                <a:gd name="connsiteY0" fmla="*/ 0 h 3048000"/>
                <a:gd name="connsiteX1" fmla="*/ 1382776 w 2032000"/>
                <a:gd name="connsiteY1" fmla="*/ 0 h 3048000"/>
                <a:gd name="connsiteX2" fmla="*/ 2032000 w 2032000"/>
                <a:gd name="connsiteY2" fmla="*/ 502575 h 3048000"/>
                <a:gd name="connsiteX3" fmla="*/ 2032000 w 2032000"/>
                <a:gd name="connsiteY3" fmla="*/ 3048000 h 3048000"/>
                <a:gd name="connsiteX4" fmla="*/ 0 w 2032000"/>
                <a:gd name="connsiteY4" fmla="*/ 3048000 h 3048000"/>
                <a:gd name="connsiteX5" fmla="*/ 0 w 2032000"/>
                <a:gd name="connsiteY5" fmla="*/ 0 h 3048000"/>
                <a:gd name="connsiteX0" fmla="*/ 0 w 2049253"/>
                <a:gd name="connsiteY0" fmla="*/ 0 h 3048000"/>
                <a:gd name="connsiteX1" fmla="*/ 1382776 w 2049253"/>
                <a:gd name="connsiteY1" fmla="*/ 0 h 3048000"/>
                <a:gd name="connsiteX2" fmla="*/ 2049253 w 2049253"/>
                <a:gd name="connsiteY2" fmla="*/ 657850 h 3048000"/>
                <a:gd name="connsiteX3" fmla="*/ 2032000 w 2049253"/>
                <a:gd name="connsiteY3" fmla="*/ 3048000 h 3048000"/>
                <a:gd name="connsiteX4" fmla="*/ 0 w 2049253"/>
                <a:gd name="connsiteY4" fmla="*/ 3048000 h 3048000"/>
                <a:gd name="connsiteX5" fmla="*/ 0 w 2049253"/>
                <a:gd name="connsiteY5" fmla="*/ 0 h 30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253" h="3048000">
                  <a:moveTo>
                    <a:pt x="0" y="0"/>
                  </a:moveTo>
                  <a:lnTo>
                    <a:pt x="1382776" y="0"/>
                  </a:lnTo>
                  <a:lnTo>
                    <a:pt x="2049253" y="657850"/>
                  </a:lnTo>
                  <a:lnTo>
                    <a:pt x="2032000" y="3048000"/>
                  </a:lnTo>
                  <a:lnTo>
                    <a:pt x="0" y="30480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圓角化單一角落矩形 10"/>
            <p:cNvSpPr/>
            <p:nvPr/>
          </p:nvSpPr>
          <p:spPr>
            <a:xfrm>
              <a:off x="5094503" y="4350243"/>
              <a:ext cx="2789865" cy="1524000"/>
            </a:xfrm>
            <a:prstGeom prst="snip1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0" tIns="177800" rIns="177800" bIns="17780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4000" b="1" kern="1200" dirty="0" smtClean="0">
                  <a:solidFill>
                    <a:srgbClr val="7F7F7F"/>
                  </a:solidFill>
                  <a:latin typeface="+mj-ea"/>
                  <a:ea typeface="+mj-ea"/>
                </a:rPr>
                <a:t>社團專區</a:t>
              </a:r>
              <a:endParaRPr lang="zh-TW" altLang="en-US" sz="4000" b="1" kern="1200" dirty="0">
                <a:solidFill>
                  <a:srgbClr val="7F7F7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3907343" y="3399093"/>
            <a:ext cx="2038594" cy="1016000"/>
            <a:chOff x="2133600" y="1523999"/>
            <a:chExt cx="1828800" cy="1016000"/>
          </a:xfrm>
          <a:solidFill>
            <a:schemeClr val="bg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圓角矩形 26"/>
            <p:cNvSpPr/>
            <p:nvPr/>
          </p:nvSpPr>
          <p:spPr>
            <a:xfrm>
              <a:off x="2133600" y="1523999"/>
              <a:ext cx="1828800" cy="1016000"/>
            </a:xfrm>
            <a:prstGeom prst="roundRect">
              <a:avLst/>
            </a:prstGeom>
            <a:grpFill/>
            <a:ln w="6350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圓角矩形 12"/>
            <p:cNvSpPr/>
            <p:nvPr/>
          </p:nvSpPr>
          <p:spPr>
            <a:xfrm>
              <a:off x="2183197" y="1573596"/>
              <a:ext cx="1729606" cy="91680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solidFill>
                    <a:schemeClr val="bg1"/>
                  </a:solidFill>
                  <a:latin typeface="+mj-ea"/>
                  <a:ea typeface="+mj-ea"/>
                </a:rPr>
                <a:t>帳號</a:t>
              </a:r>
              <a:r>
                <a:rPr lang="en-US" altLang="zh-TW" sz="2800" b="1" dirty="0">
                  <a:solidFill>
                    <a:schemeClr val="bg1"/>
                  </a:solidFill>
                  <a:latin typeface="+mj-ea"/>
                  <a:ea typeface="+mj-ea"/>
                </a:rPr>
                <a:t>+</a:t>
              </a:r>
              <a:r>
                <a:rPr lang="zh-TW" altLang="en-US" sz="2800" b="1" kern="1200" dirty="0" smtClean="0">
                  <a:solidFill>
                    <a:schemeClr val="bg1"/>
                  </a:solidFill>
                  <a:latin typeface="+mj-ea"/>
                  <a:ea typeface="+mj-ea"/>
                </a:rPr>
                <a:t>權限</a:t>
              </a:r>
              <a:endParaRPr lang="zh-TW" altLang="en-US" sz="2800" b="1" kern="1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30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13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-11869" y="2635798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979712" y="40466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功能介紹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65919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功能特色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pic>
        <p:nvPicPr>
          <p:cNvPr id="27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文字方塊 28"/>
          <p:cNvSpPr txBox="1"/>
          <p:nvPr/>
        </p:nvSpPr>
        <p:spPr>
          <a:xfrm>
            <a:off x="1907704" y="1844824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b="1" dirty="0">
                <a:solidFill>
                  <a:schemeClr val="bg1">
                    <a:lumMod val="6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權限系統</a:t>
            </a:r>
            <a:endParaRPr lang="zh-TW" altLang="en-US" sz="5400" b="1" dirty="0">
              <a:solidFill>
                <a:schemeClr val="bg1">
                  <a:lumMod val="6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1907704" y="3282074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b="1" dirty="0">
                <a:solidFill>
                  <a:schemeClr val="bg1">
                    <a:lumMod val="6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社團介紹</a:t>
            </a:r>
          </a:p>
        </p:txBody>
      </p:sp>
      <p:sp>
        <p:nvSpPr>
          <p:cNvPr id="31" name="文字方塊 30"/>
          <p:cNvSpPr txBox="1"/>
          <p:nvPr/>
        </p:nvSpPr>
        <p:spPr>
          <a:xfrm>
            <a:off x="1907704" y="4626964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b="1" dirty="0">
                <a:solidFill>
                  <a:schemeClr val="bg1">
                    <a:lumMod val="6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線上申請系統</a:t>
            </a:r>
          </a:p>
        </p:txBody>
      </p:sp>
      <p:sp>
        <p:nvSpPr>
          <p:cNvPr id="32" name="文字方塊 31"/>
          <p:cNvSpPr txBox="1"/>
          <p:nvPr/>
        </p:nvSpPr>
        <p:spPr>
          <a:xfrm>
            <a:off x="4788024" y="2322708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各社團幹部名單、權限分配表</a:t>
            </a:r>
            <a:endParaRPr lang="zh-TW" altLang="en-US" dirty="0">
              <a:solidFill>
                <a:schemeClr val="accent6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4788024" y="3466736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各社團簡介、幹部簡介</a:t>
            </a:r>
            <a:endParaRPr lang="en-US" altLang="zh-TW" dirty="0" smtClean="0">
              <a:solidFill>
                <a:schemeClr val="accent6">
                  <a:lumMod val="75000"/>
                </a:schemeClr>
              </a:solidFill>
              <a:latin typeface="+mj-ea"/>
              <a:ea typeface="+mj-ea"/>
            </a:endParaRPr>
          </a:p>
          <a:p>
            <a:r>
              <a:rPr lang="zh-TW" altLang="zh-TW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活動照片、設課及社辦地點</a:t>
            </a:r>
            <a:endParaRPr lang="zh-TW" altLang="en-US" dirty="0">
              <a:solidFill>
                <a:schemeClr val="accent6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1907704" y="5561488"/>
            <a:ext cx="5032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各社團須填寫的表單內容、入社規定、社費說明</a:t>
            </a:r>
            <a:endParaRPr lang="zh-TW" altLang="en-US" dirty="0">
              <a:solidFill>
                <a:schemeClr val="accent6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橢圓 34"/>
          <p:cNvSpPr/>
          <p:nvPr/>
        </p:nvSpPr>
        <p:spPr>
          <a:xfrm>
            <a:off x="1619672" y="2214696"/>
            <a:ext cx="216024" cy="216024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橢圓 35"/>
          <p:cNvSpPr/>
          <p:nvPr/>
        </p:nvSpPr>
        <p:spPr>
          <a:xfrm>
            <a:off x="1619672" y="3681889"/>
            <a:ext cx="216024" cy="216024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橢圓 36"/>
          <p:cNvSpPr/>
          <p:nvPr/>
        </p:nvSpPr>
        <p:spPr>
          <a:xfrm>
            <a:off x="1619672" y="4980617"/>
            <a:ext cx="216024" cy="216024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183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-11869" y="2635798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979712" y="40466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藍圖</a:t>
            </a:r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介紹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65919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功能特色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pic>
        <p:nvPicPr>
          <p:cNvPr id="12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10110124\Desktop\藍圖-社團介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92161"/>
            <a:ext cx="6291459" cy="471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29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-11869" y="2635798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979712" y="40466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藍圖</a:t>
            </a:r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介紹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65919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功能特色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pic>
        <p:nvPicPr>
          <p:cNvPr id="12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10110124\Desktop\藍圖-屬性社團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14" y="1268760"/>
            <a:ext cx="6261570" cy="4696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912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-11869" y="2635798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979712" y="40466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藍圖</a:t>
            </a:r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介紹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65919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功能特色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pic>
        <p:nvPicPr>
          <p:cNvPr id="12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10110124\Desktop\藍圖-社團介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92161"/>
            <a:ext cx="6291459" cy="471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10110124\Desktop\藍圖-各自社團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302694"/>
            <a:ext cx="6291459" cy="4718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440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-11869" y="2635798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979712" y="40466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藍圖</a:t>
            </a:r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介紹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65919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功能特色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pic>
        <p:nvPicPr>
          <p:cNvPr id="12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10110124\Desktop\藍圖-社團介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92161"/>
            <a:ext cx="6291459" cy="471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10110124\Desktop\藍圖-社員管理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92161"/>
            <a:ext cx="6291460" cy="471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716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-11869" y="2635798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979712" y="40466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藍圖</a:t>
            </a:r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介紹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65919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功能特色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pic>
        <p:nvPicPr>
          <p:cNvPr id="12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10110124\Desktop\藍圖-社團介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92161"/>
            <a:ext cx="6291459" cy="471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10110124\Desktop\藍圖-入社申請管理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92161"/>
            <a:ext cx="6291460" cy="471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725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-11869" y="2635798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979712" y="40466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藍圖</a:t>
            </a:r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介紹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65919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功能特色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pic>
        <p:nvPicPr>
          <p:cNvPr id="12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10110124\Desktop\藍圖-社團介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92161"/>
            <a:ext cx="6291459" cy="471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10110124\Desktop\藍圖-新生入社申請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92161"/>
            <a:ext cx="6291459" cy="471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431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-11869" y="2635798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979712" y="40466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藍圖</a:t>
            </a:r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介紹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65919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功能特色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pic>
        <p:nvPicPr>
          <p:cNvPr id="12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10110124\Desktop\藍圖-社團介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92161"/>
            <a:ext cx="6291459" cy="471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10110124\Desktop\藍圖-權限管理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92161"/>
            <a:ext cx="6291460" cy="471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172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-11869" y="2635798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979712" y="40466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藍圖</a:t>
            </a:r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介紹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65919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功能特色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pic>
        <p:nvPicPr>
          <p:cNvPr id="12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10110124\Desktop\藍圖-社團介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92161"/>
            <a:ext cx="6291459" cy="471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10110124\Desktop\藍圖-活動行事曆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92161"/>
            <a:ext cx="6291460" cy="471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581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-11869" y="2635798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979712" y="40466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預期效益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65919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功能特色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pic>
        <p:nvPicPr>
          <p:cNvPr id="13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字方塊 11"/>
          <p:cNvSpPr txBox="1"/>
          <p:nvPr/>
        </p:nvSpPr>
        <p:spPr>
          <a:xfrm>
            <a:off x="2349565" y="2863945"/>
            <a:ext cx="24929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系統</a:t>
            </a:r>
            <a:r>
              <a:rPr lang="zh-TW" altLang="en-US" sz="3600" dirty="0" smtClean="0">
                <a:solidFill>
                  <a:srgbClr val="BF7A4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效益</a:t>
            </a:r>
            <a:endParaRPr lang="zh-TW" altLang="en-US" sz="3600" dirty="0">
              <a:solidFill>
                <a:srgbClr val="BF7A4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4398796" y="4496818"/>
            <a:ext cx="24929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b="1" dirty="0">
                <a:solidFill>
                  <a:schemeClr val="bg1">
                    <a:lumMod val="6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行銷</a:t>
            </a:r>
            <a:r>
              <a:rPr lang="zh-TW" altLang="en-US" sz="3600" dirty="0" smtClean="0">
                <a:solidFill>
                  <a:srgbClr val="BF7A4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效益</a:t>
            </a:r>
            <a:endParaRPr lang="zh-TW" altLang="en-US" sz="3600" dirty="0">
              <a:solidFill>
                <a:srgbClr val="BF7A4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向右箭號 14"/>
          <p:cNvSpPr/>
          <p:nvPr/>
        </p:nvSpPr>
        <p:spPr>
          <a:xfrm rot="16200000">
            <a:off x="4230291" y="2408464"/>
            <a:ext cx="1534355" cy="794747"/>
          </a:xfrm>
          <a:prstGeom prst="striped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15"/>
          <p:cNvSpPr txBox="1"/>
          <p:nvPr/>
        </p:nvSpPr>
        <p:spPr>
          <a:xfrm>
            <a:off x="4766635" y="2797226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效率</a:t>
            </a:r>
            <a:endParaRPr lang="zh-TW" altLang="en-US" dirty="0">
              <a:solidFill>
                <a:schemeClr val="accent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向右箭號 16"/>
          <p:cNvSpPr/>
          <p:nvPr/>
        </p:nvSpPr>
        <p:spPr>
          <a:xfrm>
            <a:off x="2847468" y="4713286"/>
            <a:ext cx="1534355" cy="794747"/>
          </a:xfrm>
          <a:prstGeom prst="striped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文字方塊 17"/>
          <p:cNvSpPr txBox="1"/>
          <p:nvPr/>
        </p:nvSpPr>
        <p:spPr>
          <a:xfrm>
            <a:off x="3120597" y="4942818"/>
            <a:ext cx="6463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新生</a:t>
            </a:r>
            <a:endParaRPr lang="zh-TW" altLang="en-US" dirty="0">
              <a:solidFill>
                <a:schemeClr val="accent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0741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-11869" y="3667935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65919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分工執掌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0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功能特色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2843808" y="2543462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分工執掌</a:t>
            </a:r>
            <a:endParaRPr lang="zh-TW" altLang="en-US" sz="7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5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10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圓角矩形 11"/>
          <p:cNvSpPr/>
          <p:nvPr/>
        </p:nvSpPr>
        <p:spPr>
          <a:xfrm>
            <a:off x="-11869" y="3667935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1979712" y="404664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分工執掌表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65919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分工執掌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0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功能特色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836347"/>
              </p:ext>
            </p:extLst>
          </p:nvPr>
        </p:nvGraphicFramePr>
        <p:xfrm>
          <a:off x="1115616" y="1573209"/>
          <a:ext cx="7344818" cy="4901210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1770984"/>
                <a:gridCol w="982389"/>
                <a:gridCol w="918289"/>
                <a:gridCol w="918289"/>
                <a:gridCol w="918289"/>
                <a:gridCol w="918289"/>
                <a:gridCol w="918289"/>
              </a:tblGrid>
              <a:tr h="6081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            </a:t>
                      </a:r>
                      <a:r>
                        <a:rPr lang="zh-TW" sz="1350" kern="1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組員</a:t>
                      </a:r>
                      <a:endParaRPr lang="zh-TW" sz="1200" kern="100" dirty="0" smtClean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zh-TW" sz="1200" kern="1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分工項目</a:t>
                      </a:r>
                      <a:endParaRPr lang="zh-TW" sz="12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30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段松佑</a:t>
                      </a:r>
                      <a:endParaRPr lang="zh-TW" sz="12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3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何奕勳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3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沈妍汝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3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童詩融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3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馮朝漢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300" kern="1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邱安國</a:t>
                      </a:r>
                      <a:endParaRPr lang="zh-TW" sz="12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1.</a:t>
                      </a:r>
                      <a:r>
                        <a:rPr lang="zh-TW" sz="120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訂定專題主題</a:t>
                      </a:r>
                      <a:endParaRPr lang="zh-TW" sz="12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2.</a:t>
                      </a:r>
                      <a:r>
                        <a:rPr lang="zh-TW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文獻蒐集與分析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3.</a:t>
                      </a:r>
                      <a:r>
                        <a:rPr lang="zh-TW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計劃書分析與設計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4.</a:t>
                      </a:r>
                      <a:r>
                        <a:rPr lang="zh-TW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撰寫計劃書</a:t>
                      </a: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(Word)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5.</a:t>
                      </a:r>
                      <a:r>
                        <a:rPr lang="zh-TW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撰寫計劃書</a:t>
                      </a: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(ppt)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6.</a:t>
                      </a:r>
                      <a:r>
                        <a:rPr lang="zh-TW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環境建置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7.</a:t>
                      </a:r>
                      <a:r>
                        <a:rPr lang="zh-TW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資料庫分析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8.</a:t>
                      </a:r>
                      <a:r>
                        <a:rPr lang="zh-TW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資料庫設計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9.</a:t>
                      </a:r>
                      <a:r>
                        <a:rPr lang="zh-TW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資料庫建置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10.</a:t>
                      </a:r>
                      <a:r>
                        <a:rPr lang="zh-TW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網頁架構設計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11.</a:t>
                      </a:r>
                      <a:r>
                        <a:rPr lang="zh-TW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版面美化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12.</a:t>
                      </a:r>
                      <a:r>
                        <a:rPr lang="zh-TW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網頁程式製作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13.</a:t>
                      </a:r>
                      <a:r>
                        <a:rPr lang="zh-TW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系統測試與更正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14.</a:t>
                      </a:r>
                      <a:r>
                        <a:rPr lang="zh-TW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撰寫結案報告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15.</a:t>
                      </a:r>
                      <a:r>
                        <a:rPr lang="zh-TW" sz="120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發表報告</a:t>
                      </a:r>
                      <a:endParaRPr lang="zh-TW" sz="12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j-ea"/>
                          <a:ea typeface="+mj-ea"/>
                          <a:sym typeface="Wingdings"/>
                        </a:rPr>
                        <a:t></a:t>
                      </a:r>
                      <a:endParaRPr lang="zh-TW" sz="12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14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89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圓角矩形 11"/>
          <p:cNvSpPr/>
          <p:nvPr/>
        </p:nvSpPr>
        <p:spPr>
          <a:xfrm>
            <a:off x="-11869" y="4700770"/>
            <a:ext cx="755576" cy="1032488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-81176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Q&amp;A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65919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TW"/>
            </a:defPPr>
            <a:lvl1pPr>
              <a:defRPr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TW" altLang="en-US" dirty="0"/>
              <a:t>結論分析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0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功能特色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3851920" y="2688348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結論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7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2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 2"/>
          <p:cNvSpPr/>
          <p:nvPr/>
        </p:nvSpPr>
        <p:spPr>
          <a:xfrm>
            <a:off x="-11869" y="5733256"/>
            <a:ext cx="755576" cy="1124744"/>
          </a:xfrm>
          <a:prstGeom prst="roundRect">
            <a:avLst/>
          </a:prstGeom>
          <a:solidFill>
            <a:srgbClr val="7F7F7F">
              <a:alpha val="40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284743" y="5733256"/>
            <a:ext cx="542841" cy="1166858"/>
          </a:xfrm>
          <a:prstGeom prst="rect">
            <a:avLst/>
          </a:prstGeom>
          <a:noFill/>
        </p:spPr>
        <p:txBody>
          <a:bodyPr vert="wordArtVertRtl" wrap="none" rtlCol="0">
            <a:spAutoFit/>
          </a:bodyPr>
          <a:lstStyle>
            <a:defPPr>
              <a:defRPr lang="zh-TW"/>
            </a:defPPr>
            <a:lvl1pPr>
              <a:defRPr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zh-TW" dirty="0"/>
              <a:t>Q&amp;A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5879" y="0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8C5A30"/>
                </a:solidFill>
                <a:latin typeface="+mj-ea"/>
                <a:ea typeface="+mj-ea"/>
              </a:rPr>
              <a:t>序論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3851920" y="2688348"/>
            <a:ext cx="20072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Q&amp;A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0" y="57082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文獻探討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0" y="366828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分工執掌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0" y="1603309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系統研究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0" y="2635796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功能特色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0" y="4700770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結論分析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pic>
        <p:nvPicPr>
          <p:cNvPr id="15" name="Picture 8" descr="C:\Users\user\Desktop\iclu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72566" cy="9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35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高階主管">
  <a:themeElements>
    <a:clrScheme name="高階主管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高階主管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高階主管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721</TotalTime>
  <Words>1086</Words>
  <Application>Microsoft Office PowerPoint</Application>
  <PresentationFormat>如螢幕大小 (4:3)</PresentationFormat>
  <Paragraphs>451</Paragraphs>
  <Slides>30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1" baseType="lpstr">
      <vt:lpstr>高階主管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77</cp:revision>
  <dcterms:created xsi:type="dcterms:W3CDTF">2014-12-31T01:54:43Z</dcterms:created>
  <dcterms:modified xsi:type="dcterms:W3CDTF">2015-06-04T17:55:44Z</dcterms:modified>
</cp:coreProperties>
</file>