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5"/>
  </p:notesMasterIdLst>
  <p:sldIdLst>
    <p:sldId id="256" r:id="rId2"/>
    <p:sldId id="257" r:id="rId3"/>
    <p:sldId id="258" r:id="rId4"/>
    <p:sldId id="272" r:id="rId5"/>
    <p:sldId id="261" r:id="rId6"/>
    <p:sldId id="270" r:id="rId7"/>
    <p:sldId id="268" r:id="rId8"/>
    <p:sldId id="262" r:id="rId9"/>
    <p:sldId id="274" r:id="rId10"/>
    <p:sldId id="264" r:id="rId11"/>
    <p:sldId id="275" r:id="rId12"/>
    <p:sldId id="276" r:id="rId13"/>
    <p:sldId id="277" r:id="rId14"/>
    <p:sldId id="265" r:id="rId15"/>
    <p:sldId id="278" r:id="rId16"/>
    <p:sldId id="283" r:id="rId17"/>
    <p:sldId id="282" r:id="rId18"/>
    <p:sldId id="266" r:id="rId19"/>
    <p:sldId id="284" r:id="rId20"/>
    <p:sldId id="280" r:id="rId21"/>
    <p:sldId id="285" r:id="rId22"/>
    <p:sldId id="273" r:id="rId23"/>
    <p:sldId id="286" r:id="rId2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FFC0"/>
    <a:srgbClr val="1A97FF"/>
    <a:srgbClr val="FF8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555" autoAdjust="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AA3B6-070C-40BE-9DC8-E8EDB63824B4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456EA-21AE-4631-98BD-BB430CAAB8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70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783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733256"/>
            <a:ext cx="1080120" cy="9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72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641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655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113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41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143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78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816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6514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623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25000"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480CD-4578-4798-BC0F-CAE369FBD0BD}" type="datetimeFigureOut">
              <a:rPr lang="zh-TW" altLang="en-US" smtClean="0"/>
              <a:t>2015/6/5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B1FA6-9F2C-4C3A-B5E4-D35B187272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804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5617800" y="3158650"/>
            <a:ext cx="3168352" cy="3082454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指導老師：王德華 老師</a:t>
            </a:r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組員：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10110308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吳佳蓉</a:t>
            </a:r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10110311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高子傑</a:t>
            </a:r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10110331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陳思齊</a:t>
            </a:r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10110342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郭信誠</a:t>
            </a:r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10110345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簡詩育</a:t>
            </a:r>
            <a:endParaRPr lang="en-US" altLang="zh-TW" sz="20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10110377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詹雅晴</a:t>
            </a:r>
            <a:endParaRPr lang="en-US" altLang="zh-TW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63688" y="2852936"/>
            <a:ext cx="12241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altLang="zh-TW" sz="10000" b="1" cap="none" spc="0" dirty="0" smtClean="0">
                <a:ln>
                  <a:prstDash val="solid"/>
                </a:ln>
                <a:solidFill>
                  <a:srgbClr val="FF81B8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O</a:t>
            </a:r>
            <a:endParaRPr lang="zh-TW" altLang="en-US" sz="10000" b="1" cap="none" spc="0" dirty="0">
              <a:ln>
                <a:prstDash val="solid"/>
              </a:ln>
              <a:solidFill>
                <a:srgbClr val="FF81B8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06077" y="4513819"/>
            <a:ext cx="12241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altLang="zh-TW" sz="10000" b="1" dirty="0">
                <a:ln>
                  <a:prstDash val="solid"/>
                </a:ln>
                <a:solidFill>
                  <a:srgbClr val="FF81B8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X</a:t>
            </a:r>
            <a:endParaRPr lang="zh-TW" altLang="en-US" sz="10000" b="1" dirty="0">
              <a:ln>
                <a:prstDash val="solid"/>
              </a:ln>
              <a:solidFill>
                <a:srgbClr val="FF81B8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34212" y="2852936"/>
            <a:ext cx="12241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altLang="zh-TW" sz="10000" b="1" cap="none" spc="0" dirty="0" smtClean="0">
                <a:ln>
                  <a:prstDash val="solid"/>
                </a:ln>
                <a:solidFill>
                  <a:srgbClr val="1A97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</a:t>
            </a:r>
            <a:endParaRPr lang="zh-TW" altLang="en-US" sz="10000" b="1" cap="none" spc="0" dirty="0">
              <a:ln>
                <a:prstDash val="solid"/>
              </a:ln>
              <a:solidFill>
                <a:srgbClr val="1A97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63688" y="4527887"/>
            <a:ext cx="12241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altLang="zh-TW" sz="10000" b="1" dirty="0">
                <a:ln>
                  <a:prstDash val="solid"/>
                </a:ln>
                <a:solidFill>
                  <a:srgbClr val="1A97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</a:t>
            </a:r>
            <a:endParaRPr lang="zh-TW" altLang="en-US" sz="10000" b="1" dirty="0">
              <a:ln>
                <a:prstDash val="solid"/>
              </a:ln>
              <a:solidFill>
                <a:srgbClr val="1A97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2" name="直線接點 21"/>
          <p:cNvCxnSpPr/>
          <p:nvPr/>
        </p:nvCxnSpPr>
        <p:spPr>
          <a:xfrm>
            <a:off x="1763688" y="4464423"/>
            <a:ext cx="3094660" cy="0"/>
          </a:xfrm>
          <a:prstGeom prst="line">
            <a:avLst/>
          </a:prstGeom>
          <a:ln w="76200">
            <a:solidFill>
              <a:srgbClr val="B7FF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3298561" y="3133805"/>
            <a:ext cx="0" cy="2743467"/>
          </a:xfrm>
          <a:prstGeom prst="line">
            <a:avLst/>
          </a:prstGeom>
          <a:ln w="76200">
            <a:solidFill>
              <a:srgbClr val="B7FF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11560" y="404664"/>
            <a:ext cx="817459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0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IRS_Voting</a:t>
            </a:r>
            <a:endParaRPr lang="zh-TW" altLang="en-US" sz="10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49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49713" y="2127640"/>
            <a:ext cx="8084264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IRS (Interactive Response System) 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即時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反饋系統的概念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，最早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是在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1991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美國哈佛大學物理系教授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Eric Mazur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所提出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最基本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的概念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，是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希望將課程由單方向講述的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轉化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雙向問答式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從中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老師能夠立即清楚學生目前的學習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狀況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進而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調整授課內容與教學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五邊形 6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IRS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簡介</a:t>
            </a:r>
          </a:p>
        </p:txBody>
      </p:sp>
    </p:spTree>
    <p:extLst>
      <p:ext uri="{BB962C8B-B14F-4D97-AF65-F5344CB8AC3E}">
        <p14:creationId xmlns:p14="http://schemas.microsoft.com/office/powerpoint/2010/main" val="3217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05272" y="1672208"/>
            <a:ext cx="77152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往往覺得上課是件枯燥乏味的事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在台上認真講解，而學生有的不是玩手機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睡覺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，不然就是做自己的私事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不僅影響的班上的上課品質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同時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也影響了老師教學的態度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上課時能多運用現今科技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那麼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在課程中也會帶來更大的效益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b="1" u="sng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提升師生課堂上的互動情形</a:t>
            </a:r>
            <a:endParaRPr lang="en-US" altLang="zh-TW" b="1" u="sng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五邊形 3"/>
          <p:cNvSpPr/>
          <p:nvPr/>
        </p:nvSpPr>
        <p:spPr>
          <a:xfrm>
            <a:off x="-180528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動機、目的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027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5616" y="1556792"/>
            <a:ext cx="7776864" cy="4248472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此款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是為了讓面臨需要即時、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快速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大量做統計時所使用，系統操作簡易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容易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上手，以往老師在台上提出問題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大部分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的學生都是低頭滑手機做自己的事情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願意回答問題，或是不想讓其他人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知道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回答的內容。藉由我們所製作的</a:t>
            </a:r>
            <a:r>
              <a:rPr lang="en-US" altLang="zh-TW" sz="28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IRS_Voting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學生能夠利用手機直接的回應老師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即使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遇到人數很多的時候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可以快速地做出統計結果傳回給老師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提問者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五邊形 3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研究效益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205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1844824"/>
            <a:ext cx="7715200" cy="3052936"/>
          </a:xfrm>
        </p:spPr>
        <p:txBody>
          <a:bodyPr/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Android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版本需求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:Android 4.0.3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執行記憶體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:1G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軟體大小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10MB</a:t>
            </a: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網路需求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需有網路情況下使用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螢幕規格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吋以上使用較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佳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五邊形 3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使用環境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204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899592" y="1507728"/>
            <a:ext cx="8136904" cy="4441552"/>
          </a:xfrm>
        </p:spPr>
        <p:txBody>
          <a:bodyPr>
            <a:normAutofit/>
          </a:bodyPr>
          <a:lstStyle/>
          <a:p>
            <a:pPr lvl="0"/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學生、老師</a:t>
            </a:r>
          </a:p>
          <a:p>
            <a:pPr marL="0" indent="457200">
              <a:buNone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上課時老師常常會問問題和學生互動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學生往往都是低頭滑手機，對於課堂上的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都時常不想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參與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457200">
              <a:buNone/>
            </a:pP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想藉由設計快速回應系統的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提高便利性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學生可以更願意參與討論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，老師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也可以快速的得到回應。</a:t>
            </a:r>
          </a:p>
          <a:p>
            <a:pPr lvl="0"/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一般大眾</a:t>
            </a:r>
          </a:p>
          <a:p>
            <a:pPr marL="0" indent="457200">
              <a:buNone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當人數較多時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希望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立即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得到統一意見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使用此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五邊形 6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使用對象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170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784976" cy="28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五邊形 5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系統平台架構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96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9397"/>
              </p:ext>
            </p:extLst>
          </p:nvPr>
        </p:nvGraphicFramePr>
        <p:xfrm>
          <a:off x="1115616" y="1842120"/>
          <a:ext cx="7848873" cy="37471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335007"/>
                <a:gridCol w="1769449"/>
                <a:gridCol w="1656184"/>
                <a:gridCol w="208823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IRS</a:t>
                      </a:r>
                      <a:r>
                        <a:rPr lang="en-US" altLang="zh-TW" baseline="0" dirty="0" err="1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_Voting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台大 </a:t>
                      </a: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IRS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Zuvio</a:t>
                      </a:r>
                      <a:endParaRPr lang="en-US" altLang="zh-TW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雲端即時</a:t>
                      </a: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反饋系統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29602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登入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註冊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建置問題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選擇題目類型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51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查詢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關閉題目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顯示結果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即時性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</a:rPr>
                        <a:t>V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Wingdings 3"/>
                        </a:rPr>
                        <a:t></a:t>
                      </a:r>
                      <a:endParaRPr lang="zh-TW" altLang="en-US" dirty="0" smtClean="0">
                        <a:latin typeface="Arial" panose="020B0604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五邊形 4"/>
          <p:cNvSpPr/>
          <p:nvPr/>
        </p:nvSpPr>
        <p:spPr>
          <a:xfrm>
            <a:off x="-108520" y="-99392"/>
            <a:ext cx="2771800" cy="112474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比較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七角星形 5"/>
          <p:cNvSpPr/>
          <p:nvPr/>
        </p:nvSpPr>
        <p:spPr>
          <a:xfrm>
            <a:off x="3779912" y="1025352"/>
            <a:ext cx="1080120" cy="914400"/>
          </a:xfrm>
          <a:prstGeom prst="star7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solidFill>
                  <a:schemeClr val="bg1"/>
                </a:solidFill>
              </a:rPr>
              <a:t>勝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8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5400" b="1" dirty="0" smtClean="0"/>
              <a:t>展示與成果</a:t>
            </a:r>
            <a:endParaRPr lang="zh-TW" alt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4764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87" y="549000"/>
            <a:ext cx="7258226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2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88" y="549000"/>
            <a:ext cx="725822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87" y="549000"/>
            <a:ext cx="7258226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0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72104"/>
            <a:ext cx="7200000" cy="57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5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603231"/>
            <a:ext cx="7200000" cy="56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7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72104"/>
            <a:ext cx="7200000" cy="57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72104"/>
            <a:ext cx="7200000" cy="57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0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" t="1838" r="2228" b="1728"/>
          <a:stretch/>
        </p:blipFill>
        <p:spPr>
          <a:xfrm>
            <a:off x="787790" y="365759"/>
            <a:ext cx="7244083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43" y="549000"/>
            <a:ext cx="725871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72104"/>
            <a:ext cx="7200000" cy="57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4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74" y="538311"/>
            <a:ext cx="7560652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8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06419" y="2204864"/>
            <a:ext cx="6131162" cy="244827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資格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不受限制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互動式課程結合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顯示投票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</a:t>
            </a:r>
            <a:endParaRPr lang="en-US" altLang="zh-TW" dirty="0" smtClean="0"/>
          </a:p>
        </p:txBody>
      </p:sp>
      <p:sp>
        <p:nvSpPr>
          <p:cNvPr id="8" name="五邊形 7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44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2276872"/>
            <a:ext cx="7200800" cy="2304256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群組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結合相關類型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未來進行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iOS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系統開發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(ex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：網頁版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五邊形 3"/>
          <p:cNvSpPr/>
          <p:nvPr/>
        </p:nvSpPr>
        <p:spPr>
          <a:xfrm>
            <a:off x="-108520" y="-99392"/>
            <a:ext cx="3672408" cy="1484784"/>
          </a:xfrm>
          <a:prstGeom prst="homePlat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未來展望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675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2564904"/>
            <a:ext cx="6624736" cy="1435596"/>
          </a:xfrm>
        </p:spPr>
        <p:txBody>
          <a:bodyPr>
            <a:noAutofit/>
          </a:bodyPr>
          <a:lstStyle/>
          <a:p>
            <a:r>
              <a:rPr lang="zh-TW" alt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標楷體" panose="03000509000000000000" pitchFamily="65" charset="-120"/>
                <a:ea typeface="標楷體" panose="03000509000000000000" pitchFamily="65" charset="-120"/>
              </a:rPr>
              <a:t>謝謝聆聽</a:t>
            </a:r>
            <a:endParaRPr lang="zh-TW" altLang="en-US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737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929</TotalTime>
  <Words>497</Words>
  <Application>Microsoft Office PowerPoint</Application>
  <PresentationFormat>如螢幕大小 (4:3)</PresentationFormat>
  <Paragraphs>105</Paragraphs>
  <Slides>23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展示與成果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謝謝聆聽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JiaRong</dc:creator>
  <cp:lastModifiedBy>JiaRong</cp:lastModifiedBy>
  <cp:revision>105</cp:revision>
  <dcterms:created xsi:type="dcterms:W3CDTF">2015-01-04T10:13:06Z</dcterms:created>
  <dcterms:modified xsi:type="dcterms:W3CDTF">2015-06-05T08:22:49Z</dcterms:modified>
</cp:coreProperties>
</file>