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7" r:id="rId1"/>
  </p:sldMasterIdLst>
  <p:notesMasterIdLst>
    <p:notesMasterId r:id="rId21"/>
  </p:notesMasterIdLst>
  <p:handoutMasterIdLst>
    <p:handoutMasterId r:id="rId22"/>
  </p:handoutMasterIdLst>
  <p:sldIdLst>
    <p:sldId id="256" r:id="rId2"/>
    <p:sldId id="257" r:id="rId3"/>
    <p:sldId id="269" r:id="rId4"/>
    <p:sldId id="258" r:id="rId5"/>
    <p:sldId id="259" r:id="rId6"/>
    <p:sldId id="264" r:id="rId7"/>
    <p:sldId id="263" r:id="rId8"/>
    <p:sldId id="262" r:id="rId9"/>
    <p:sldId id="266" r:id="rId10"/>
    <p:sldId id="265" r:id="rId11"/>
    <p:sldId id="270" r:id="rId12"/>
    <p:sldId id="268" r:id="rId13"/>
    <p:sldId id="261" r:id="rId14"/>
    <p:sldId id="271" r:id="rId15"/>
    <p:sldId id="274" r:id="rId16"/>
    <p:sldId id="272" r:id="rId17"/>
    <p:sldId id="275" r:id="rId18"/>
    <p:sldId id="276" r:id="rId19"/>
    <p:sldId id="273" r:id="rId20"/>
  </p:sldIdLst>
  <p:sldSz cx="12192000" cy="6858000"/>
  <p:notesSz cx="6735763" cy="9866313"/>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8" d="100"/>
          <a:sy n="68" d="100"/>
        </p:scale>
        <p:origin x="-536" y="-76"/>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81" d="100"/>
          <a:sy n="81" d="100"/>
        </p:scale>
        <p:origin x="-2088" y="-84"/>
      </p:cViewPr>
      <p:guideLst>
        <p:guide orient="horz" pos="3108"/>
        <p:guide pos="2122"/>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 y="0"/>
            <a:ext cx="2918830" cy="493316"/>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15374" y="0"/>
            <a:ext cx="2918830" cy="493316"/>
          </a:xfrm>
          <a:prstGeom prst="rect">
            <a:avLst/>
          </a:prstGeom>
        </p:spPr>
        <p:txBody>
          <a:bodyPr vert="horz" lIns="91440" tIns="45720" rIns="91440" bIns="45720" rtlCol="0"/>
          <a:lstStyle>
            <a:lvl1pPr algn="r">
              <a:defRPr sz="1200"/>
            </a:lvl1pPr>
          </a:lstStyle>
          <a:p>
            <a:fld id="{86A5EA3B-4600-4B60-8E64-41602C2AAFFF}" type="datetimeFigureOut">
              <a:rPr lang="zh-TW" altLang="en-US" smtClean="0"/>
              <a:pPr/>
              <a:t>2015/11/3</a:t>
            </a:fld>
            <a:endParaRPr lang="zh-TW" altLang="en-US"/>
          </a:p>
        </p:txBody>
      </p:sp>
      <p:sp>
        <p:nvSpPr>
          <p:cNvPr id="4" name="頁尾版面配置區 3"/>
          <p:cNvSpPr>
            <a:spLocks noGrp="1"/>
          </p:cNvSpPr>
          <p:nvPr>
            <p:ph type="ftr" sz="quarter" idx="2"/>
          </p:nvPr>
        </p:nvSpPr>
        <p:spPr>
          <a:xfrm>
            <a:off x="1" y="9371285"/>
            <a:ext cx="2918830" cy="493316"/>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15374" y="9371285"/>
            <a:ext cx="2918830" cy="493316"/>
          </a:xfrm>
          <a:prstGeom prst="rect">
            <a:avLst/>
          </a:prstGeom>
        </p:spPr>
        <p:txBody>
          <a:bodyPr vert="horz" lIns="91440" tIns="45720" rIns="91440" bIns="45720" rtlCol="0" anchor="b"/>
          <a:lstStyle>
            <a:lvl1pPr algn="r">
              <a:defRPr sz="1200"/>
            </a:lvl1pPr>
          </a:lstStyle>
          <a:p>
            <a:fld id="{07AD360E-AECB-46A3-A37B-712B041AA76F}"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 y="0"/>
            <a:ext cx="2918830" cy="493316"/>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15374" y="0"/>
            <a:ext cx="2918830" cy="493316"/>
          </a:xfrm>
          <a:prstGeom prst="rect">
            <a:avLst/>
          </a:prstGeom>
        </p:spPr>
        <p:txBody>
          <a:bodyPr vert="horz" lIns="91440" tIns="45720" rIns="91440" bIns="45720" rtlCol="0"/>
          <a:lstStyle>
            <a:lvl1pPr algn="r">
              <a:defRPr sz="1200"/>
            </a:lvl1pPr>
          </a:lstStyle>
          <a:p>
            <a:fld id="{35AAE9CC-C9E8-4DCE-AA6D-4498C43C3CE0}" type="datetimeFigureOut">
              <a:rPr lang="zh-TW" altLang="en-US" smtClean="0"/>
              <a:pPr/>
              <a:t>2015/11/3</a:t>
            </a:fld>
            <a:endParaRPr lang="zh-TW" altLang="en-US"/>
          </a:p>
        </p:txBody>
      </p:sp>
      <p:sp>
        <p:nvSpPr>
          <p:cNvPr id="4" name="投影片圖像版面配置區 3"/>
          <p:cNvSpPr>
            <a:spLocks noGrp="1" noRot="1" noChangeAspect="1"/>
          </p:cNvSpPr>
          <p:nvPr>
            <p:ph type="sldImg" idx="2"/>
          </p:nvPr>
        </p:nvSpPr>
        <p:spPr>
          <a:xfrm>
            <a:off x="77788" y="739775"/>
            <a:ext cx="6580187" cy="3700463"/>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73577" y="4686501"/>
            <a:ext cx="5388610" cy="4439841"/>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1" y="9371285"/>
            <a:ext cx="2918830" cy="493316"/>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15374" y="9371285"/>
            <a:ext cx="2918830" cy="493316"/>
          </a:xfrm>
          <a:prstGeom prst="rect">
            <a:avLst/>
          </a:prstGeom>
        </p:spPr>
        <p:txBody>
          <a:bodyPr vert="horz" lIns="91440" tIns="45720" rIns="91440" bIns="45720" rtlCol="0" anchor="b"/>
          <a:lstStyle>
            <a:lvl1pPr algn="r">
              <a:defRPr sz="1200"/>
            </a:lvl1pPr>
          </a:lstStyle>
          <a:p>
            <a:fld id="{105F0162-412D-436E-8889-E6E5FCAC5AD3}"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105F0162-412D-436E-8889-E6E5FCAC5AD3}" type="slidenum">
              <a:rPr lang="zh-TW" altLang="en-US" smtClean="0"/>
              <a:pPr/>
              <a:t>1</a:t>
            </a:fld>
            <a:endParaRPr lang="zh-TW"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fld id="{9DA43535-F4F2-4938-8190-F9B01CDC97CB}" type="datetime1">
              <a:rPr lang="zh-TW" altLang="en-US" smtClean="0"/>
              <a:pPr/>
              <a:t>2015/11/3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70637E1-AC86-4ADD-B75F-993735DF2293}" type="slidenum">
              <a:rPr lang="zh-TW" altLang="en-US" smtClean="0"/>
              <a:pPr/>
              <a:t>‹#›</a:t>
            </a:fld>
            <a:endParaRPr lang="zh-TW"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999394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A5E32DF8-5CE7-4B0B-BBA4-A2DBF3C06896}" type="datetime1">
              <a:rPr lang="zh-TW" altLang="en-US" smtClean="0"/>
              <a:pPr/>
              <a:t>2015/11/3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70637E1-AC86-4ADD-B75F-993735DF2293}" type="slidenum">
              <a:rPr lang="zh-TW" altLang="en-US" smtClean="0"/>
              <a:pPr/>
              <a:t>‹#›</a:t>
            </a:fld>
            <a:endParaRPr lang="zh-TW" altLang="en-US"/>
          </a:p>
        </p:txBody>
      </p:sp>
    </p:spTree>
    <p:extLst>
      <p:ext uri="{BB962C8B-B14F-4D97-AF65-F5344CB8AC3E}">
        <p14:creationId xmlns:p14="http://schemas.microsoft.com/office/powerpoint/2010/main" xmlns="" val="609785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76C2F295-EB1A-4B95-AB84-4854A0163554}" type="datetime1">
              <a:rPr lang="zh-TW" altLang="en-US" smtClean="0"/>
              <a:pPr/>
              <a:t>2015/11/3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70637E1-AC86-4ADD-B75F-993735DF2293}" type="slidenum">
              <a:rPr lang="zh-TW" altLang="en-US" smtClean="0"/>
              <a:pPr/>
              <a:t>‹#›</a:t>
            </a:fld>
            <a:endParaRPr lang="zh-TW"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897237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fld id="{CCDAC5D7-88B6-4FA8-8992-55A54DED0DDE}" type="datetime1">
              <a:rPr lang="zh-TW" altLang="en-US" smtClean="0"/>
              <a:pPr/>
              <a:t>2015/11/3</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270637E1-AC86-4ADD-B75F-993735DF2293}" type="slidenum">
              <a:rPr lang="zh-TW" altLang="en-US" smtClean="0"/>
              <a:pPr/>
              <a:t>‹#›</a:t>
            </a:fld>
            <a:endParaRPr lang="zh-TW" altLang="en-US"/>
          </a:p>
        </p:txBody>
      </p:sp>
    </p:spTree>
    <p:extLst>
      <p:ext uri="{BB962C8B-B14F-4D97-AF65-F5344CB8AC3E}">
        <p14:creationId xmlns:p14="http://schemas.microsoft.com/office/powerpoint/2010/main" xmlns="" val="1824518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Content Placeholder 3"/>
          <p:cNvSpPr>
            <a:spLocks noGrp="1"/>
          </p:cNvSpPr>
          <p:nvPr>
            <p:ph sz="half" idx="2"/>
          </p:nvPr>
        </p:nvSpPr>
        <p:spPr>
          <a:xfrm>
            <a:off x="1097280" y="2582335"/>
            <a:ext cx="4937760" cy="328676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Content Placeholder 5"/>
          <p:cNvSpPr>
            <a:spLocks noGrp="1"/>
          </p:cNvSpPr>
          <p:nvPr>
            <p:ph sz="quarter" idx="4"/>
          </p:nvPr>
        </p:nvSpPr>
        <p:spPr>
          <a:xfrm>
            <a:off x="6217920" y="2582334"/>
            <a:ext cx="4937760" cy="328676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F5E74070-47A5-4F74-9DCE-860BE0E07332}" type="datetime1">
              <a:rPr lang="zh-TW" altLang="en-US" smtClean="0"/>
              <a:pPr/>
              <a:t>2015/11/3</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270637E1-AC86-4ADD-B75F-993735DF2293}" type="slidenum">
              <a:rPr lang="zh-TW" altLang="en-US" smtClean="0"/>
              <a:pPr/>
              <a:t>‹#›</a:t>
            </a:fld>
            <a:endParaRPr lang="zh-TW" altLang="en-US"/>
          </a:p>
        </p:txBody>
      </p:sp>
    </p:spTree>
    <p:extLst>
      <p:ext uri="{BB962C8B-B14F-4D97-AF65-F5344CB8AC3E}">
        <p14:creationId xmlns:p14="http://schemas.microsoft.com/office/powerpoint/2010/main" xmlns="" val="1740452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fld id="{E08949BA-3D5E-4D27-8556-49CB23D83B9B}" type="datetime1">
              <a:rPr lang="zh-TW" altLang="en-US" smtClean="0"/>
              <a:pPr/>
              <a:t>2015/11/3</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270637E1-AC86-4ADD-B75F-993735DF2293}" type="slidenum">
              <a:rPr lang="zh-TW" altLang="en-US" smtClean="0"/>
              <a:pPr/>
              <a:t>‹#›</a:t>
            </a:fld>
            <a:endParaRPr lang="zh-TW" altLang="en-US"/>
          </a:p>
        </p:txBody>
      </p:sp>
    </p:spTree>
    <p:extLst>
      <p:ext uri="{BB962C8B-B14F-4D97-AF65-F5344CB8AC3E}">
        <p14:creationId xmlns:p14="http://schemas.microsoft.com/office/powerpoint/2010/main" xmlns="" val="2346365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FDF6E63-ADAC-4B8D-AEF3-C9E62B12FB52}" type="datetime1">
              <a:rPr lang="zh-TW" altLang="en-US" smtClean="0"/>
              <a:pPr/>
              <a:t>2015/11/3</a:t>
            </a:fld>
            <a:endParaRPr lang="zh-TW"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zh-TW" altLang="en-US"/>
          </a:p>
        </p:txBody>
      </p:sp>
      <p:sp>
        <p:nvSpPr>
          <p:cNvPr id="9" name="Slide Number Placeholder 8"/>
          <p:cNvSpPr>
            <a:spLocks noGrp="1"/>
          </p:cNvSpPr>
          <p:nvPr>
            <p:ph type="sldNum" sz="quarter" idx="12"/>
          </p:nvPr>
        </p:nvSpPr>
        <p:spPr/>
        <p:txBody>
          <a:bodyPr/>
          <a:lstStyle/>
          <a:p>
            <a:fld id="{270637E1-AC86-4ADD-B75F-993735DF2293}" type="slidenum">
              <a:rPr lang="zh-TW" altLang="en-US" smtClean="0"/>
              <a:pPr/>
              <a:t>‹#›</a:t>
            </a:fld>
            <a:endParaRPr lang="zh-TW" altLang="en-US"/>
          </a:p>
        </p:txBody>
      </p:sp>
    </p:spTree>
    <p:extLst>
      <p:ext uri="{BB962C8B-B14F-4D97-AF65-F5344CB8AC3E}">
        <p14:creationId xmlns:p14="http://schemas.microsoft.com/office/powerpoint/2010/main" xmlns="" val="3727142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zh-TW" altLang="en-US" smtClean="0"/>
              <a:t>按一下以編輯母片標題樣式</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364BDB3-95AB-43A8-8C26-ADF54107AFA9}" type="datetime1">
              <a:rPr lang="zh-TW" altLang="en-US" smtClean="0"/>
              <a:pPr/>
              <a:t>2015/11/3</a:t>
            </a:fld>
            <a:endParaRPr lang="zh-TW" alt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zh-TW"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70637E1-AC86-4ADD-B75F-993735DF2293}" type="slidenum">
              <a:rPr lang="zh-TW" altLang="en-US" smtClean="0"/>
              <a:pPr/>
              <a:t>‹#›</a:t>
            </a:fld>
            <a:endParaRPr lang="zh-TW" altLang="en-US"/>
          </a:p>
        </p:txBody>
      </p:sp>
    </p:spTree>
    <p:extLst>
      <p:ext uri="{BB962C8B-B14F-4D97-AF65-F5344CB8AC3E}">
        <p14:creationId xmlns:p14="http://schemas.microsoft.com/office/powerpoint/2010/main" xmlns="" val="645393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85FDF7E0-47C5-48C1-BD53-B054E3F9F7E3}" type="datetime1">
              <a:rPr lang="zh-TW" altLang="en-US" smtClean="0"/>
              <a:pPr/>
              <a:t>2015/11/3</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270637E1-AC86-4ADD-B75F-993735DF2293}" type="slidenum">
              <a:rPr lang="zh-TW" altLang="en-US" smtClean="0"/>
              <a:pPr/>
              <a:t>‹#›</a:t>
            </a:fld>
            <a:endParaRPr lang="zh-TW" altLang="en-US"/>
          </a:p>
        </p:txBody>
      </p:sp>
    </p:spTree>
    <p:extLst>
      <p:ext uri="{BB962C8B-B14F-4D97-AF65-F5344CB8AC3E}">
        <p14:creationId xmlns:p14="http://schemas.microsoft.com/office/powerpoint/2010/main" xmlns="" val="4093265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D88D752B-1EB3-4E09-BFEA-50D683179FA1}" type="datetime1">
              <a:rPr lang="zh-TW" altLang="en-US" smtClean="0"/>
              <a:pPr/>
              <a:t>2015/11/3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70637E1-AC86-4ADD-B75F-993735DF2293}" type="slidenum">
              <a:rPr lang="zh-TW" altLang="en-US" smtClean="0"/>
              <a:pPr/>
              <a:t>‹#›</a:t>
            </a:fld>
            <a:endParaRPr lang="zh-TW" altLang="en-US"/>
          </a:p>
        </p:txBody>
      </p:sp>
    </p:spTree>
    <p:extLst>
      <p:ext uri="{BB962C8B-B14F-4D97-AF65-F5344CB8AC3E}">
        <p14:creationId xmlns:p14="http://schemas.microsoft.com/office/powerpoint/2010/main" xmlns="" val="877093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0B7D2DEB-400B-4FD4-8F97-FD3F475F89EF}" type="datetime1">
              <a:rPr lang="zh-TW" altLang="en-US" smtClean="0"/>
              <a:pPr/>
              <a:t>2015/11/3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70637E1-AC86-4ADD-B75F-993735DF2293}" type="slidenum">
              <a:rPr lang="zh-TW" altLang="en-US" smtClean="0"/>
              <a:pPr/>
              <a:t>‹#›</a:t>
            </a:fld>
            <a:endParaRPr lang="zh-TW" altLang="en-US"/>
          </a:p>
        </p:txBody>
      </p:sp>
    </p:spTree>
    <p:extLst>
      <p:ext uri="{BB962C8B-B14F-4D97-AF65-F5344CB8AC3E}">
        <p14:creationId xmlns:p14="http://schemas.microsoft.com/office/powerpoint/2010/main" xmlns="" val="3209445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F583119-1402-47F6-B65F-54E189FCB9A4}" type="datetime1">
              <a:rPr lang="zh-TW" altLang="en-US" smtClean="0"/>
              <a:pPr/>
              <a:t>2015/11/3</a:t>
            </a:fld>
            <a:endParaRPr lang="zh-TW" alt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zh-TW" alt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70637E1-AC86-4ADD-B75F-993735DF2293}" type="slidenum">
              <a:rPr lang="zh-TW" altLang="en-US" smtClean="0"/>
              <a:pPr/>
              <a:t>‹#›</a:t>
            </a:fld>
            <a:endParaRPr lang="zh-TW" alt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578855509"/>
      </p:ext>
    </p:extLst>
  </p:cSld>
  <p:clrMap bg1="lt1" tx1="dk1" bg2="lt2" tx2="dk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 id="2147483893" r:id="rId6"/>
    <p:sldLayoutId id="2147483894" r:id="rId7"/>
    <p:sldLayoutId id="2147483895" r:id="rId8"/>
    <p:sldLayoutId id="2147483896" r:id="rId9"/>
    <p:sldLayoutId id="2147483897" r:id="rId10"/>
    <p:sldLayoutId id="2147483898"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1143000" y="213360"/>
            <a:ext cx="10058400" cy="1691640"/>
          </a:xfrm>
        </p:spPr>
        <p:txBody>
          <a:bodyPr>
            <a:normAutofit fontScale="90000"/>
          </a:bodyPr>
          <a:lstStyle/>
          <a:p>
            <a:pPr algn="ctr"/>
            <a:r>
              <a:rPr lang="zh-TW" altLang="en-US" sz="9600" dirty="0" smtClean="0"/>
              <a:t>重播記憶</a:t>
            </a:r>
            <a:r>
              <a:rPr lang="en-US" altLang="zh-TW" dirty="0" smtClean="0"/>
              <a:t/>
            </a:r>
            <a:br>
              <a:rPr lang="en-US" altLang="zh-TW" dirty="0" smtClean="0"/>
            </a:br>
            <a:endParaRPr lang="zh-TW" altLang="en-US" sz="3200" dirty="0"/>
          </a:p>
        </p:txBody>
      </p:sp>
      <p:sp>
        <p:nvSpPr>
          <p:cNvPr id="3" name="副標題 2"/>
          <p:cNvSpPr>
            <a:spLocks noGrp="1"/>
          </p:cNvSpPr>
          <p:nvPr>
            <p:ph type="subTitle" idx="1"/>
          </p:nvPr>
        </p:nvSpPr>
        <p:spPr>
          <a:xfrm>
            <a:off x="1157715" y="1828800"/>
            <a:ext cx="10058400" cy="4206240"/>
          </a:xfrm>
        </p:spPr>
        <p:txBody>
          <a:bodyPr>
            <a:normAutofit/>
          </a:bodyPr>
          <a:lstStyle/>
          <a:p>
            <a:r>
              <a:rPr lang="zh-TW" altLang="en-US" sz="3200" cap="none" spc="-50" dirty="0" smtClean="0">
                <a:solidFill>
                  <a:prstClr val="black">
                    <a:lumMod val="85000"/>
                    <a:lumOff val="15000"/>
                  </a:prstClr>
                </a:solidFill>
                <a:cs typeface="+mj-cs"/>
              </a:rPr>
              <a:t>致理科技大學資四</a:t>
            </a:r>
            <a:r>
              <a:rPr lang="en-US" altLang="zh-TW" sz="3200" cap="none" spc="-50" dirty="0" smtClean="0">
                <a:solidFill>
                  <a:prstClr val="black">
                    <a:lumMod val="85000"/>
                    <a:lumOff val="15000"/>
                  </a:prstClr>
                </a:solidFill>
                <a:cs typeface="+mj-cs"/>
              </a:rPr>
              <a:t>A</a:t>
            </a:r>
            <a:endParaRPr lang="en-US" altLang="zh-TW" sz="3200" cap="none" spc="-50" dirty="0" smtClean="0">
              <a:solidFill>
                <a:prstClr val="black">
                  <a:lumMod val="85000"/>
                  <a:lumOff val="15000"/>
                </a:prstClr>
              </a:solidFill>
              <a:cs typeface="+mj-cs"/>
            </a:endParaRPr>
          </a:p>
          <a:p>
            <a:r>
              <a:rPr lang="zh-TW" altLang="en-US" sz="3200" cap="none" spc="-50" dirty="0" smtClean="0">
                <a:solidFill>
                  <a:prstClr val="black">
                    <a:lumMod val="85000"/>
                    <a:lumOff val="15000"/>
                  </a:prstClr>
                </a:solidFill>
                <a:cs typeface="+mj-cs"/>
              </a:rPr>
              <a:t>指導</a:t>
            </a:r>
            <a:r>
              <a:rPr lang="zh-TW" altLang="en-US" sz="3200" cap="none" spc="-50" dirty="0">
                <a:solidFill>
                  <a:prstClr val="black">
                    <a:lumMod val="85000"/>
                    <a:lumOff val="15000"/>
                  </a:prstClr>
                </a:solidFill>
                <a:cs typeface="+mj-cs"/>
              </a:rPr>
              <a:t>老師：張慧老師</a:t>
            </a:r>
            <a:endParaRPr lang="en-US" altLang="zh-TW" dirty="0" smtClean="0">
              <a:solidFill>
                <a:schemeClr val="tx1"/>
              </a:solidFill>
            </a:endParaRPr>
          </a:p>
          <a:p>
            <a:pPr algn="ctr"/>
            <a:endParaRPr lang="en-US" altLang="zh-TW" dirty="0" smtClean="0">
              <a:solidFill>
                <a:schemeClr val="tx1"/>
              </a:solidFill>
            </a:endParaRPr>
          </a:p>
          <a:p>
            <a:pPr algn="ctr"/>
            <a:r>
              <a:rPr lang="zh-TW" altLang="en-US" dirty="0" smtClean="0">
                <a:solidFill>
                  <a:schemeClr val="tx1"/>
                </a:solidFill>
              </a:rPr>
              <a:t>學生：張展豪　振惠茹　吳欣芮　林玄子　呂函育</a:t>
            </a:r>
            <a:endParaRPr lang="zh-TW" altLang="en-US" dirty="0">
              <a:solidFill>
                <a:schemeClr val="tx1"/>
              </a:solidFill>
            </a:endParaRPr>
          </a:p>
        </p:txBody>
      </p:sp>
    </p:spTree>
    <p:extLst>
      <p:ext uri="{BB962C8B-B14F-4D97-AF65-F5344CB8AC3E}">
        <p14:creationId xmlns:p14="http://schemas.microsoft.com/office/powerpoint/2010/main" xmlns="" val="567381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序論</a:t>
            </a:r>
            <a:endParaRPr lang="zh-TW" altLang="en-US" dirty="0"/>
          </a:p>
        </p:txBody>
      </p:sp>
      <p:sp>
        <p:nvSpPr>
          <p:cNvPr id="3" name="內容版面配置區 2"/>
          <p:cNvSpPr>
            <a:spLocks noGrp="1"/>
          </p:cNvSpPr>
          <p:nvPr>
            <p:ph idx="1"/>
          </p:nvPr>
        </p:nvSpPr>
        <p:spPr>
          <a:xfrm>
            <a:off x="1205399" y="2634823"/>
            <a:ext cx="9763485" cy="2352813"/>
          </a:xfrm>
        </p:spPr>
        <p:txBody>
          <a:bodyPr>
            <a:normAutofit/>
          </a:bodyPr>
          <a:lstStyle/>
          <a:p>
            <a:pPr marL="0" indent="0">
              <a:lnSpc>
                <a:spcPts val="2400"/>
              </a:lnSpc>
              <a:buNone/>
            </a:pPr>
            <a:r>
              <a:rPr lang="zh-TW" altLang="en-US" sz="2400" dirty="0" smtClean="0"/>
              <a:t>　　現今社會高齡化日趨嚴重，當我們都忙於工作時家中的老年人找不到人講話，卻又礙於不便無法外出，日積月累下來開始出現記憶力減退、忘東忘西，漸漸的沒有辦法自己照顧自己了，另外，失智症也有遺傳性及早發性的問題，我們更應該有責任在失智發生前去預防它，我們盡力去延緩它，讓我們的失智症患者能夠快樂且有尊嚴的生活著。</a:t>
            </a:r>
          </a:p>
          <a:p>
            <a:pPr marL="0" indent="0">
              <a:lnSpc>
                <a:spcPts val="2400"/>
              </a:lnSpc>
              <a:buNone/>
            </a:pPr>
            <a:endParaRPr lang="en-US" altLang="zh-TW" sz="2400" dirty="0" smtClean="0"/>
          </a:p>
        </p:txBody>
      </p:sp>
    </p:spTree>
    <p:extLst>
      <p:ext uri="{BB962C8B-B14F-4D97-AF65-F5344CB8AC3E}">
        <p14:creationId xmlns:p14="http://schemas.microsoft.com/office/powerpoint/2010/main" xmlns="" val="3008268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研究背景</a:t>
            </a:r>
            <a:endParaRPr lang="zh-TW" altLang="en-US" dirty="0"/>
          </a:p>
        </p:txBody>
      </p:sp>
      <p:sp>
        <p:nvSpPr>
          <p:cNvPr id="3" name="內容版面配置區 2"/>
          <p:cNvSpPr>
            <a:spLocks noGrp="1"/>
          </p:cNvSpPr>
          <p:nvPr>
            <p:ph idx="1"/>
          </p:nvPr>
        </p:nvSpPr>
        <p:spPr/>
        <p:txBody>
          <a:bodyPr>
            <a:normAutofit/>
          </a:bodyPr>
          <a:lstStyle/>
          <a:p>
            <a:r>
              <a:rPr lang="zh-TW" altLang="en-US" sz="2300" dirty="0" smtClean="0"/>
              <a:t>　　　</a:t>
            </a:r>
            <a:endParaRPr lang="en-US" altLang="zh-TW" sz="2300" dirty="0" smtClean="0"/>
          </a:p>
          <a:p>
            <a:r>
              <a:rPr lang="zh-TW" altLang="en-US" sz="2300" dirty="0" smtClean="0"/>
              <a:t>　　最近的研究顯示，失智症之類型在社區中，以阿爾滋海默氏病（</a:t>
            </a:r>
            <a:r>
              <a:rPr lang="en-US" altLang="zh-TW" sz="2300" dirty="0" smtClean="0"/>
              <a:t>Alzheimer'5 disease, AD</a:t>
            </a:r>
            <a:r>
              <a:rPr lang="zh-TW" altLang="en-US" sz="2300" dirty="0" smtClean="0"/>
              <a:t>）為主，約佔半數；其次為血管型失智症（</a:t>
            </a:r>
            <a:r>
              <a:rPr lang="en-US" altLang="zh-TW" sz="2300" dirty="0" smtClean="0"/>
              <a:t>Vascular dementia, </a:t>
            </a:r>
            <a:r>
              <a:rPr lang="en-US" altLang="zh-TW" sz="2300" dirty="0" err="1" smtClean="0"/>
              <a:t>VaD</a:t>
            </a:r>
            <a:r>
              <a:rPr lang="zh-TW" altLang="en-US" sz="2300" dirty="0" smtClean="0"/>
              <a:t>約</a:t>
            </a:r>
            <a:r>
              <a:rPr lang="en-US" altLang="zh-TW" sz="2300" dirty="0" smtClean="0"/>
              <a:t>20</a:t>
            </a:r>
            <a:r>
              <a:rPr lang="zh-TW" altLang="en-US" sz="2300" dirty="0" smtClean="0"/>
              <a:t>～</a:t>
            </a:r>
            <a:r>
              <a:rPr lang="en-US" altLang="zh-TW" sz="2300" dirty="0" smtClean="0"/>
              <a:t>25%</a:t>
            </a:r>
            <a:r>
              <a:rPr lang="zh-TW" altLang="en-US" sz="2300" dirty="0" smtClean="0"/>
              <a:t>）及混合型失智症（約</a:t>
            </a:r>
            <a:r>
              <a:rPr lang="en-US" altLang="zh-TW" sz="2300" dirty="0" smtClean="0"/>
              <a:t>5-10%</a:t>
            </a:r>
            <a:r>
              <a:rPr lang="zh-TW" altLang="en-US" sz="2300" dirty="0" smtClean="0"/>
              <a:t>）有</a:t>
            </a:r>
            <a:r>
              <a:rPr lang="en-US" altLang="zh-TW" sz="2300" dirty="0" smtClean="0"/>
              <a:t>4%~5%</a:t>
            </a:r>
            <a:r>
              <a:rPr lang="zh-TW" altLang="en-US" sz="2300" dirty="0" smtClean="0"/>
              <a:t>的患者會在</a:t>
            </a:r>
            <a:r>
              <a:rPr lang="en-US" altLang="zh-TW" sz="2300" dirty="0" smtClean="0"/>
              <a:t>65</a:t>
            </a:r>
            <a:r>
              <a:rPr lang="zh-TW" altLang="en-US" sz="2300" dirty="0" smtClean="0"/>
              <a:t>歲之前就發病，屬於早發性阿茲海默氏症</a:t>
            </a:r>
            <a:r>
              <a:rPr lang="en-US" altLang="zh-TW" sz="2300" dirty="0" smtClean="0"/>
              <a:t>[24]</a:t>
            </a:r>
            <a:r>
              <a:rPr lang="zh-TW" altLang="en-US" sz="2300" dirty="0" smtClean="0"/>
              <a:t>。發生率之研究顯示台灣</a:t>
            </a:r>
            <a:r>
              <a:rPr lang="en-US" altLang="zh-TW" sz="2300" dirty="0" smtClean="0"/>
              <a:t>65</a:t>
            </a:r>
            <a:r>
              <a:rPr lang="zh-TW" altLang="en-US" sz="2300" dirty="0" smtClean="0"/>
              <a:t>歲以上老人，每年每千人約有</a:t>
            </a:r>
            <a:r>
              <a:rPr lang="en-US" altLang="zh-TW" sz="2300" dirty="0" smtClean="0"/>
              <a:t>13</a:t>
            </a:r>
            <a:r>
              <a:rPr lang="zh-TW" altLang="en-US" sz="2300" dirty="0" smtClean="0"/>
              <a:t>人會變成失智老人。</a:t>
            </a:r>
          </a:p>
          <a:p>
            <a:pPr marL="0" indent="0">
              <a:buNone/>
            </a:pPr>
            <a:r>
              <a:rPr lang="zh-TW" altLang="en-US" sz="2300" dirty="0" smtClean="0"/>
              <a:t>　　失智症已是我們必須去重視的問題。然而也因為就現在的醫療失智症是無法透過藥物治療康復的。所以我們只能夠進行「預防」、「延緩」這兩個動作。有句諺語是「久病無孝子」，若我們能夠透過這次所製作的遊戲</a:t>
            </a:r>
            <a:r>
              <a:rPr lang="en-US" altLang="zh-TW" sz="2300" dirty="0" smtClean="0"/>
              <a:t>APP</a:t>
            </a:r>
            <a:r>
              <a:rPr lang="zh-TW" altLang="en-US" sz="2300" dirty="0" smtClean="0"/>
              <a:t>來預防及延緩失智症，那麼我們在照護患者上是否能夠更得心應手。</a:t>
            </a:r>
          </a:p>
          <a:p>
            <a:endParaRPr lang="zh-TW" altLang="en-US" sz="2300" dirty="0" smtClean="0"/>
          </a:p>
          <a:p>
            <a:endParaRPr lang="zh-TW" altLang="en-US" sz="2300" dirty="0"/>
          </a:p>
        </p:txBody>
      </p:sp>
    </p:spTree>
    <p:extLst>
      <p:ext uri="{BB962C8B-B14F-4D97-AF65-F5344CB8AC3E}">
        <p14:creationId xmlns:p14="http://schemas.microsoft.com/office/powerpoint/2010/main" xmlns="" val="3853271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20862" y="1"/>
            <a:ext cx="10058400" cy="1258784"/>
          </a:xfrm>
        </p:spPr>
        <p:txBody>
          <a:bodyPr/>
          <a:lstStyle/>
          <a:p>
            <a:r>
              <a:rPr lang="zh-TW" altLang="en-US" dirty="0" smtClean="0"/>
              <a:t>研究動機</a:t>
            </a:r>
            <a:endParaRPr lang="zh-TW" altLang="en-US" dirty="0"/>
          </a:p>
        </p:txBody>
      </p:sp>
      <p:sp>
        <p:nvSpPr>
          <p:cNvPr id="3" name="內容版面配置區 2"/>
          <p:cNvSpPr>
            <a:spLocks noGrp="1"/>
          </p:cNvSpPr>
          <p:nvPr>
            <p:ph idx="1"/>
          </p:nvPr>
        </p:nvSpPr>
        <p:spPr>
          <a:xfrm>
            <a:off x="1015864" y="1425254"/>
            <a:ext cx="10058400" cy="4821167"/>
          </a:xfrm>
        </p:spPr>
        <p:txBody>
          <a:bodyPr>
            <a:noAutofit/>
          </a:bodyPr>
          <a:lstStyle/>
          <a:p>
            <a:r>
              <a:rPr lang="zh-TW" altLang="en-US" dirty="0"/>
              <a:t>動機一</a:t>
            </a:r>
          </a:p>
          <a:p>
            <a:r>
              <a:rPr lang="zh-TW" altLang="en-US" dirty="0"/>
              <a:t>      失智症是一種大腦漸進式退化的疾病，它侵襲大腦中對於思考、記憶及語言的 部份。這種疾病的發生是漸進式的，同時病患的病情也是慢慢的變壞。但是人一出生最初的環境就是家庭。我們希望透過簡單的遊戲鍛鍊失智症的患者腦部運動。讓失智症患者的大腦至少能夠記住自己的根本</a:t>
            </a:r>
            <a:r>
              <a:rPr lang="zh-TW" altLang="en-US" dirty="0" smtClean="0"/>
              <a:t>。</a:t>
            </a:r>
            <a:endParaRPr lang="en-US" altLang="zh-TW" dirty="0" smtClean="0"/>
          </a:p>
          <a:p>
            <a:r>
              <a:rPr lang="zh-TW" altLang="en-US" dirty="0" smtClean="0"/>
              <a:t>動機</a:t>
            </a:r>
            <a:r>
              <a:rPr lang="zh-TW" altLang="en-US" dirty="0"/>
              <a:t>二</a:t>
            </a:r>
          </a:p>
          <a:p>
            <a:r>
              <a:rPr lang="zh-TW" altLang="en-US" dirty="0"/>
              <a:t>    我們選擇了遊戲來訓練患者，因為記憶是可以透過      反覆操作讓腦筋記住，就像是練習樂器，可以熟能生巧，如果我們能夠透過一些簡單遊戲鍛鍊失智症患者腦部運動，讓他  們透過玩遊戲的方式來減緩記憶力退化的症狀。藉此與使用遊戲</a:t>
            </a:r>
            <a:r>
              <a:rPr lang="en-US" altLang="zh-TW" dirty="0"/>
              <a:t>app</a:t>
            </a:r>
            <a:r>
              <a:rPr lang="zh-TW" altLang="en-US" dirty="0"/>
              <a:t>前的症狀比較此遊戲對失智症患者來説有沒有效果</a:t>
            </a:r>
            <a:r>
              <a:rPr lang="zh-TW" altLang="en-US" dirty="0" smtClean="0"/>
              <a:t>。</a:t>
            </a:r>
            <a:endParaRPr lang="en-US" altLang="zh-TW" dirty="0" smtClean="0"/>
          </a:p>
          <a:p>
            <a:r>
              <a:rPr lang="zh-TW" altLang="en-US" dirty="0"/>
              <a:t>動機</a:t>
            </a:r>
            <a:r>
              <a:rPr lang="zh-TW" altLang="en-US" dirty="0" smtClean="0"/>
              <a:t>三</a:t>
            </a:r>
            <a:endParaRPr lang="en-US" altLang="zh-TW" dirty="0"/>
          </a:p>
          <a:p>
            <a:r>
              <a:rPr lang="zh-TW" altLang="en-US" dirty="0"/>
              <a:t> 現在為高齡化社會，老人年口的比率逐步增加，</a:t>
            </a:r>
            <a:r>
              <a:rPr lang="en-US" altLang="zh-TW" dirty="0"/>
              <a:t>65</a:t>
            </a:r>
            <a:r>
              <a:rPr lang="zh-TW" altLang="en-US" dirty="0"/>
              <a:t>歲以上的人有</a:t>
            </a:r>
            <a:r>
              <a:rPr lang="en-US" altLang="zh-TW" dirty="0"/>
              <a:t>5%</a:t>
            </a:r>
            <a:r>
              <a:rPr lang="zh-TW" altLang="en-US" dirty="0"/>
              <a:t>有失智症，</a:t>
            </a:r>
            <a:r>
              <a:rPr lang="en-US" altLang="zh-TW" dirty="0"/>
              <a:t>85</a:t>
            </a:r>
            <a:r>
              <a:rPr lang="zh-TW" altLang="en-US" dirty="0"/>
              <a:t>歲以上則增加到</a:t>
            </a:r>
            <a:r>
              <a:rPr lang="en-US" altLang="zh-TW" dirty="0"/>
              <a:t>20%</a:t>
            </a:r>
            <a:r>
              <a:rPr lang="zh-TW" altLang="en-US" dirty="0"/>
              <a:t>，但是大多數的人對失智症沒有正確的瞭解，例如：為甚麼會得到失讓大智症，以及輕、中、重度症狀的差別。希望能夠從此動機家瞭解失智症的症狀。</a:t>
            </a:r>
          </a:p>
        </p:txBody>
      </p:sp>
    </p:spTree>
    <p:extLst>
      <p:ext uri="{BB962C8B-B14F-4D97-AF65-F5344CB8AC3E}">
        <p14:creationId xmlns:p14="http://schemas.microsoft.com/office/powerpoint/2010/main" xmlns="" val="1438621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1000"/>
                                        <p:tgtEl>
                                          <p:spTgt spid="3">
                                            <p:txEl>
                                              <p:pRg st="5" end="5"/>
                                            </p:txEl>
                                          </p:spTgt>
                                        </p:tgtEl>
                                      </p:cBhvr>
                                    </p:animEffect>
                                    <p:anim calcmode="lin" valueType="num">
                                      <p:cBhvr>
                                        <p:cTn id="4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研究目的</a:t>
            </a:r>
            <a:endParaRPr lang="zh-TW" altLang="en-US" dirty="0"/>
          </a:p>
        </p:txBody>
      </p:sp>
      <p:sp>
        <p:nvSpPr>
          <p:cNvPr id="3" name="內容版面配置區 2"/>
          <p:cNvSpPr>
            <a:spLocks noGrp="1"/>
          </p:cNvSpPr>
          <p:nvPr>
            <p:ph idx="1"/>
          </p:nvPr>
        </p:nvSpPr>
        <p:spPr/>
        <p:txBody>
          <a:bodyPr>
            <a:normAutofit/>
          </a:bodyPr>
          <a:lstStyle/>
          <a:p>
            <a:endParaRPr lang="en-US" altLang="zh-TW" sz="2400" dirty="0"/>
          </a:p>
          <a:p>
            <a:pPr marL="0" indent="0">
              <a:buNone/>
            </a:pPr>
            <a:endParaRPr lang="en-US" altLang="zh-TW" sz="2400" dirty="0" smtClean="0"/>
          </a:p>
          <a:p>
            <a:pPr marL="0" indent="0">
              <a:buNone/>
            </a:pPr>
            <a:r>
              <a:rPr lang="zh-TW" altLang="en-US" sz="2400" dirty="0" smtClean="0"/>
              <a:t>●此</a:t>
            </a:r>
            <a:r>
              <a:rPr lang="zh-TW" altLang="en-US" sz="2400" dirty="0"/>
              <a:t>研究將透過簡易的遊戲</a:t>
            </a:r>
            <a:r>
              <a:rPr lang="en-US" altLang="zh-TW" sz="2400" dirty="0"/>
              <a:t>app</a:t>
            </a:r>
            <a:r>
              <a:rPr lang="zh-TW" altLang="en-US" sz="2400" dirty="0"/>
              <a:t>讓失智症患者記住自己的個資</a:t>
            </a:r>
          </a:p>
          <a:p>
            <a:endParaRPr lang="zh-TW" altLang="en-US" sz="2400" dirty="0"/>
          </a:p>
          <a:p>
            <a:pPr marL="0" indent="0">
              <a:buNone/>
            </a:pPr>
            <a:r>
              <a:rPr lang="zh-TW" altLang="en-US" sz="2400" dirty="0" smtClean="0"/>
              <a:t>●此研究將了解</a:t>
            </a:r>
            <a:r>
              <a:rPr lang="zh-TW" altLang="en-US" sz="2400" dirty="0"/>
              <a:t>遊戲</a:t>
            </a:r>
            <a:r>
              <a:rPr lang="en-US" altLang="zh-TW" sz="2400" dirty="0"/>
              <a:t>app</a:t>
            </a:r>
            <a:r>
              <a:rPr lang="zh-TW" altLang="en-US" sz="2400" dirty="0"/>
              <a:t>是否對延緩輕度失智症有一定之效用</a:t>
            </a:r>
          </a:p>
          <a:p>
            <a:endParaRPr lang="zh-TW" altLang="en-US" sz="2400" dirty="0"/>
          </a:p>
          <a:p>
            <a:pPr marL="0" indent="0">
              <a:buNone/>
            </a:pPr>
            <a:r>
              <a:rPr lang="zh-TW" altLang="en-US" sz="2400" dirty="0" smtClean="0"/>
              <a:t>●此</a:t>
            </a:r>
            <a:r>
              <a:rPr lang="zh-TW" altLang="en-US" sz="2400" dirty="0"/>
              <a:t>研究將透過表格讓大家了解失智症之成因、輕重度及症狀</a:t>
            </a:r>
          </a:p>
          <a:p>
            <a:endParaRPr lang="zh-TW" altLang="en-US" sz="2400" dirty="0"/>
          </a:p>
        </p:txBody>
      </p:sp>
    </p:spTree>
    <p:extLst>
      <p:ext uri="{BB962C8B-B14F-4D97-AF65-F5344CB8AC3E}">
        <p14:creationId xmlns:p14="http://schemas.microsoft.com/office/powerpoint/2010/main" xmlns="" val="955723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1000"/>
                                        <p:tgtEl>
                                          <p:spTgt spid="3">
                                            <p:txEl>
                                              <p:pRg st="6" end="6"/>
                                            </p:txEl>
                                          </p:spTgt>
                                        </p:tgtEl>
                                      </p:cBhvr>
                                    </p:animEffect>
                                    <p:anim calcmode="lin" valueType="num">
                                      <p:cBhvr>
                                        <p:cTn id="2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95400" y="0"/>
            <a:ext cx="10058400" cy="1118248"/>
          </a:xfrm>
        </p:spPr>
        <p:txBody>
          <a:bodyPr/>
          <a:lstStyle/>
          <a:p>
            <a:r>
              <a:rPr lang="zh-TW" altLang="en-US" dirty="0" smtClean="0"/>
              <a:t>失智症種類</a:t>
            </a:r>
            <a:endParaRPr lang="zh-TW" altLang="en-US" dirty="0"/>
          </a:p>
        </p:txBody>
      </p:sp>
      <p:sp>
        <p:nvSpPr>
          <p:cNvPr id="3" name="內容版面配置區 2"/>
          <p:cNvSpPr>
            <a:spLocks noGrp="1"/>
          </p:cNvSpPr>
          <p:nvPr>
            <p:ph idx="1"/>
          </p:nvPr>
        </p:nvSpPr>
        <p:spPr>
          <a:xfrm>
            <a:off x="249382" y="1341911"/>
            <a:ext cx="11720945" cy="4785756"/>
          </a:xfrm>
        </p:spPr>
        <p:txBody>
          <a:bodyPr>
            <a:noAutofit/>
          </a:bodyPr>
          <a:lstStyle/>
          <a:p>
            <a:r>
              <a:rPr lang="en-US" altLang="zh-TW" dirty="0"/>
              <a:t>1.</a:t>
            </a:r>
            <a:r>
              <a:rPr lang="zh-TW" altLang="en-US" dirty="0"/>
              <a:t>退化性失智症</a:t>
            </a:r>
          </a:p>
          <a:p>
            <a:r>
              <a:rPr lang="en-US" altLang="zh-TW" dirty="0"/>
              <a:t>(1)</a:t>
            </a:r>
            <a:r>
              <a:rPr lang="zh-TW" altLang="en-US" dirty="0"/>
              <a:t>阿茲海默症 </a:t>
            </a:r>
            <a:r>
              <a:rPr lang="en-US" altLang="zh-TW" dirty="0"/>
              <a:t>(Alzheimer`s Disease)</a:t>
            </a:r>
          </a:p>
          <a:p>
            <a:r>
              <a:rPr lang="en-US" altLang="zh-TW" dirty="0"/>
              <a:t>    </a:t>
            </a:r>
            <a:r>
              <a:rPr lang="zh-TW" altLang="en-US" dirty="0"/>
              <a:t>是</a:t>
            </a:r>
            <a:r>
              <a:rPr lang="zh-TW" altLang="en-US" dirty="0">
                <a:solidFill>
                  <a:srgbClr val="FF0000"/>
                </a:solidFill>
              </a:rPr>
              <a:t>最常見的失智症</a:t>
            </a:r>
            <a:r>
              <a:rPr lang="zh-TW" altLang="en-US" dirty="0"/>
              <a:t>，早期病徵最明顯的為記憶力衰退，對時間、地點和人物的辨認出現問題，為兩種以上認知功能障礙，屬進行性退化並具不可逆性；為神經退化性疾病。</a:t>
            </a:r>
          </a:p>
          <a:p>
            <a:endParaRPr lang="zh-TW" altLang="en-US" dirty="0"/>
          </a:p>
          <a:p>
            <a:r>
              <a:rPr lang="en-US" altLang="zh-TW" dirty="0"/>
              <a:t>(2)</a:t>
            </a:r>
            <a:r>
              <a:rPr lang="zh-TW" altLang="en-US" dirty="0"/>
              <a:t>額顳葉型失智症 </a:t>
            </a:r>
            <a:r>
              <a:rPr lang="en-US" altLang="zh-TW" dirty="0"/>
              <a:t>(</a:t>
            </a:r>
            <a:r>
              <a:rPr lang="en-US" altLang="zh-TW" dirty="0" err="1"/>
              <a:t>Frontotemporal</a:t>
            </a:r>
            <a:r>
              <a:rPr lang="en-US" altLang="zh-TW" dirty="0"/>
              <a:t> lobe degeneration)</a:t>
            </a:r>
          </a:p>
          <a:p>
            <a:r>
              <a:rPr lang="en-US" altLang="zh-TW" dirty="0"/>
              <a:t>    </a:t>
            </a:r>
            <a:r>
              <a:rPr lang="zh-TW" altLang="en-US" dirty="0"/>
              <a:t>腦部障礙以侵犯額葉及顳葉為主，特性為早期即出現人格變化和行為控制力的喪失，常常會有不合常理的行為舉動，或是早期就出現語言障礙。平均好發年齡五十歲以後。</a:t>
            </a:r>
          </a:p>
          <a:p>
            <a:endParaRPr lang="zh-TW" altLang="en-US" dirty="0"/>
          </a:p>
          <a:p>
            <a:r>
              <a:rPr lang="en-US" altLang="zh-TW" dirty="0"/>
              <a:t>(3) </a:t>
            </a:r>
            <a:r>
              <a:rPr lang="zh-TW" altLang="en-US" dirty="0"/>
              <a:t>路易氏體失智症</a:t>
            </a:r>
            <a:r>
              <a:rPr lang="en-US" altLang="zh-TW" dirty="0"/>
              <a:t>(Dementia with </a:t>
            </a:r>
            <a:r>
              <a:rPr lang="en-US" altLang="zh-TW" dirty="0" err="1"/>
              <a:t>Lewy</a:t>
            </a:r>
            <a:r>
              <a:rPr lang="en-US" altLang="zh-TW" dirty="0"/>
              <a:t> Bodies)</a:t>
            </a:r>
          </a:p>
          <a:p>
            <a:r>
              <a:rPr lang="en-US" altLang="zh-TW" dirty="0"/>
              <a:t>    </a:t>
            </a:r>
            <a:r>
              <a:rPr lang="zh-TW" altLang="en-US" dirty="0">
                <a:solidFill>
                  <a:srgbClr val="FF0000"/>
                </a:solidFill>
              </a:rPr>
              <a:t>為第二常見的退化性失智症</a:t>
            </a:r>
            <a:r>
              <a:rPr lang="zh-TW" altLang="en-US" dirty="0"/>
              <a:t>，特性為除認知功能障礙外，在早期就可能會伴隨著身體僵硬、手抖、走路不穩、重複地無法解釋的跌倒現象。此外則會有比較明顯的精神</a:t>
            </a:r>
            <a:r>
              <a:rPr lang="zh-TW" altLang="en-US" dirty="0" smtClean="0"/>
              <a:t>症狀。</a:t>
            </a:r>
            <a:endParaRPr lang="zh-TW" altLang="en-US" dirty="0"/>
          </a:p>
          <a:p>
            <a:endParaRPr lang="zh-TW" altLang="en-US" dirty="0"/>
          </a:p>
        </p:txBody>
      </p:sp>
    </p:spTree>
    <p:extLst>
      <p:ext uri="{BB962C8B-B14F-4D97-AF65-F5344CB8AC3E}">
        <p14:creationId xmlns:p14="http://schemas.microsoft.com/office/powerpoint/2010/main" xmlns="" val="1366928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1000"/>
                                        <p:tgtEl>
                                          <p:spTgt spid="3">
                                            <p:txEl>
                                              <p:pRg st="5" end="5"/>
                                            </p:txEl>
                                          </p:spTgt>
                                        </p:tgtEl>
                                      </p:cBhvr>
                                    </p:animEffect>
                                    <p:anim calcmode="lin" valueType="num">
                                      <p:cBhvr>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1000"/>
                                        <p:tgtEl>
                                          <p:spTgt spid="3">
                                            <p:txEl>
                                              <p:pRg st="7" end="7"/>
                                            </p:txEl>
                                          </p:spTgt>
                                        </p:tgtEl>
                                      </p:cBhvr>
                                    </p:animEffect>
                                    <p:anim calcmode="lin" valueType="num">
                                      <p:cBhvr>
                                        <p:cTn id="4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3">
                                            <p:txEl>
                                              <p:pRg st="8" end="8"/>
                                            </p:txEl>
                                          </p:spTgt>
                                        </p:tgtEl>
                                        <p:attrNameLst>
                                          <p:attrName>style.visibility</p:attrName>
                                        </p:attrNameLst>
                                      </p:cBhvr>
                                      <p:to>
                                        <p:strVal val="visible"/>
                                      </p:to>
                                    </p:set>
                                    <p:animEffect transition="in" filter="fade">
                                      <p:cBhvr>
                                        <p:cTn id="54" dur="1000"/>
                                        <p:tgtEl>
                                          <p:spTgt spid="3">
                                            <p:txEl>
                                              <p:pRg st="8" end="8"/>
                                            </p:txEl>
                                          </p:spTgt>
                                        </p:tgtEl>
                                      </p:cBhvr>
                                    </p:animEffect>
                                    <p:anim calcmode="lin" valueType="num">
                                      <p:cBhvr>
                                        <p:cTn id="5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97280" y="286603"/>
            <a:ext cx="10058400" cy="1146781"/>
          </a:xfrm>
        </p:spPr>
        <p:txBody>
          <a:bodyPr/>
          <a:lstStyle/>
          <a:p>
            <a:endParaRPr lang="zh-TW" altLang="en-US" dirty="0"/>
          </a:p>
        </p:txBody>
      </p:sp>
      <p:sp>
        <p:nvSpPr>
          <p:cNvPr id="3" name="內容版面配置區 2"/>
          <p:cNvSpPr>
            <a:spLocks noGrp="1"/>
          </p:cNvSpPr>
          <p:nvPr>
            <p:ph idx="1"/>
          </p:nvPr>
        </p:nvSpPr>
        <p:spPr/>
        <p:txBody>
          <a:bodyPr>
            <a:normAutofit/>
          </a:bodyPr>
          <a:lstStyle/>
          <a:p>
            <a:r>
              <a:rPr lang="en-US" altLang="zh-TW" sz="2400" dirty="0"/>
              <a:t>2.</a:t>
            </a:r>
            <a:r>
              <a:rPr lang="zh-TW" altLang="en-US" sz="2400" dirty="0"/>
              <a:t>血管性失智症</a:t>
            </a:r>
          </a:p>
          <a:p>
            <a:r>
              <a:rPr lang="zh-TW" altLang="en-US" sz="2400" dirty="0"/>
              <a:t>    是因腦中風或慢性腦血管病變，造成腦部血液循環不良，導致腦細胞死亡造成智力減退，是造成失智症的第二大原因。</a:t>
            </a:r>
          </a:p>
          <a:p>
            <a:r>
              <a:rPr lang="zh-TW" altLang="en-US" sz="2400" dirty="0"/>
              <a:t>常見臨床特徵：</a:t>
            </a:r>
          </a:p>
          <a:p>
            <a:r>
              <a:rPr lang="zh-TW" altLang="en-US" sz="2400" dirty="0"/>
              <a:t>●情緒及人格變化（憂鬱症）</a:t>
            </a:r>
          </a:p>
          <a:p>
            <a:r>
              <a:rPr lang="zh-TW" altLang="en-US" sz="2400" dirty="0"/>
              <a:t>●尿失禁</a:t>
            </a:r>
          </a:p>
          <a:p>
            <a:r>
              <a:rPr lang="zh-TW" altLang="en-US" sz="2400" dirty="0"/>
              <a:t>●假延髓性麻痺</a:t>
            </a:r>
            <a:r>
              <a:rPr lang="en-US" altLang="zh-TW" sz="2400" dirty="0"/>
              <a:t>(</a:t>
            </a:r>
            <a:r>
              <a:rPr lang="zh-TW" altLang="en-US" sz="2400" dirty="0"/>
              <a:t>吞嚥困難、構音困難、情緒失禁</a:t>
            </a:r>
            <a:r>
              <a:rPr lang="en-US" altLang="zh-TW" sz="2400" dirty="0"/>
              <a:t>)</a:t>
            </a:r>
          </a:p>
          <a:p>
            <a:r>
              <a:rPr lang="en-US" altLang="zh-TW" sz="2400" dirty="0"/>
              <a:t>●</a:t>
            </a:r>
            <a:r>
              <a:rPr lang="zh-TW" altLang="en-US" sz="2400" dirty="0"/>
              <a:t>步履障礙</a:t>
            </a:r>
            <a:r>
              <a:rPr lang="en-US" altLang="zh-TW" sz="2400" dirty="0"/>
              <a:t>(</a:t>
            </a:r>
            <a:r>
              <a:rPr lang="zh-TW" altLang="en-US" sz="2400" dirty="0"/>
              <a:t>失足跌倒</a:t>
            </a:r>
            <a:r>
              <a:rPr lang="en-US" altLang="zh-TW" sz="2400" dirty="0"/>
              <a:t>)</a:t>
            </a:r>
          </a:p>
          <a:p>
            <a:endParaRPr lang="zh-TW" altLang="en-US" sz="2400" dirty="0"/>
          </a:p>
        </p:txBody>
      </p:sp>
    </p:spTree>
    <p:extLst>
      <p:ext uri="{BB962C8B-B14F-4D97-AF65-F5344CB8AC3E}">
        <p14:creationId xmlns:p14="http://schemas.microsoft.com/office/powerpoint/2010/main" xmlns="" val="2446010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a:bodyPr>
          <a:lstStyle/>
          <a:p>
            <a:r>
              <a:rPr lang="en-US" altLang="zh-TW" sz="2400" dirty="0"/>
              <a:t>3.</a:t>
            </a:r>
            <a:r>
              <a:rPr lang="zh-TW" altLang="en-US" sz="2400" dirty="0"/>
              <a:t>其他因素導致之失智症</a:t>
            </a:r>
          </a:p>
          <a:p>
            <a:r>
              <a:rPr lang="en-US" altLang="zh-TW" sz="2400" dirty="0"/>
              <a:t>(1) </a:t>
            </a:r>
            <a:r>
              <a:rPr lang="zh-TW" altLang="en-US" sz="2400" dirty="0"/>
              <a:t>營養失調：如缺乏維他命</a:t>
            </a:r>
            <a:r>
              <a:rPr lang="en-US" altLang="zh-TW" sz="2400" dirty="0"/>
              <a:t>B12</a:t>
            </a:r>
            <a:r>
              <a:rPr lang="zh-TW" altLang="en-US" sz="2400" dirty="0"/>
              <a:t>、葉酸等營養素。 </a:t>
            </a:r>
          </a:p>
          <a:p>
            <a:r>
              <a:rPr lang="en-US" altLang="zh-TW" sz="2400" dirty="0"/>
              <a:t>(2) </a:t>
            </a:r>
            <a:r>
              <a:rPr lang="zh-TW" altLang="en-US" sz="2400" dirty="0"/>
              <a:t>顱內病灶：如常壓性水腦症、腦部腫瘤、腦部創傷等。 </a:t>
            </a:r>
          </a:p>
          <a:p>
            <a:r>
              <a:rPr lang="en-US" altLang="zh-TW" sz="2400" dirty="0"/>
              <a:t>(3) </a:t>
            </a:r>
            <a:r>
              <a:rPr lang="zh-TW" altLang="en-US" sz="2400" dirty="0"/>
              <a:t>新陳代謝異常：如甲狀腺功能低下、電解質不平衡等。 </a:t>
            </a:r>
          </a:p>
          <a:p>
            <a:r>
              <a:rPr lang="en-US" altLang="zh-TW" sz="2400" dirty="0"/>
              <a:t>(4) </a:t>
            </a:r>
            <a:r>
              <a:rPr lang="zh-TW" altLang="en-US" sz="2400" dirty="0"/>
              <a:t>中樞神經系統感染：如梅毒、愛滋病等。 </a:t>
            </a:r>
          </a:p>
          <a:p>
            <a:r>
              <a:rPr lang="en-US" altLang="zh-TW" sz="2400" dirty="0"/>
              <a:t>(5) </a:t>
            </a:r>
            <a:r>
              <a:rPr lang="zh-TW" altLang="en-US" sz="2400" dirty="0"/>
              <a:t>中毒：因藥物、酗酒等。 </a:t>
            </a:r>
          </a:p>
          <a:p>
            <a:r>
              <a:rPr lang="en-US" altLang="zh-TW" sz="2400" dirty="0"/>
              <a:t>(6) </a:t>
            </a:r>
            <a:r>
              <a:rPr lang="zh-TW" altLang="en-US" sz="2400" dirty="0"/>
              <a:t>其他</a:t>
            </a:r>
          </a:p>
          <a:p>
            <a:pPr marL="0" indent="0">
              <a:buNone/>
            </a:pPr>
            <a:endParaRPr lang="zh-TW" altLang="en-US" sz="2400" dirty="0"/>
          </a:p>
        </p:txBody>
      </p:sp>
    </p:spTree>
    <p:extLst>
      <p:ext uri="{BB962C8B-B14F-4D97-AF65-F5344CB8AC3E}">
        <p14:creationId xmlns:p14="http://schemas.microsoft.com/office/powerpoint/2010/main" xmlns="" val="3037425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研究流程</a:t>
            </a:r>
            <a:endParaRPr lang="zh-TW" altLang="en-US" dirty="0"/>
          </a:p>
        </p:txBody>
      </p:sp>
      <p:pic>
        <p:nvPicPr>
          <p:cNvPr id="5" name="內容版面配置區 4"/>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4476997" y="0"/>
            <a:ext cx="6483927" cy="6858000"/>
          </a:xfrm>
        </p:spPr>
      </p:pic>
    </p:spTree>
    <p:extLst>
      <p:ext uri="{BB962C8B-B14F-4D97-AF65-F5344CB8AC3E}">
        <p14:creationId xmlns:p14="http://schemas.microsoft.com/office/powerpoint/2010/main" xmlns="" val="340766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問卷分析</a:t>
            </a:r>
            <a:endParaRPr lang="zh-TW" altLang="en-US" dirty="0"/>
          </a:p>
        </p:txBody>
      </p:sp>
      <p:sp>
        <p:nvSpPr>
          <p:cNvPr id="3" name="內容版面配置區 2"/>
          <p:cNvSpPr>
            <a:spLocks noGrp="1"/>
          </p:cNvSpPr>
          <p:nvPr>
            <p:ph idx="1"/>
          </p:nvPr>
        </p:nvSpPr>
        <p:spPr/>
        <p:txBody>
          <a:bodyPr/>
          <a:lstStyle/>
          <a:p>
            <a:endParaRPr lang="en-US" altLang="zh-TW" dirty="0" smtClean="0">
              <a:solidFill>
                <a:srgbClr val="000000"/>
              </a:solidFill>
              <a:latin typeface="arial" panose="020B0604020202020204" pitchFamily="34" charset="0"/>
            </a:endParaRPr>
          </a:p>
          <a:p>
            <a:endParaRPr lang="zh-TW" altLang="en-US" dirty="0">
              <a:solidFill>
                <a:srgbClr val="000000"/>
              </a:solidFill>
              <a:latin typeface="arial" panose="020B0604020202020204" pitchFamily="34" charset="0"/>
            </a:endParaRPr>
          </a:p>
          <a:p>
            <a:endParaRPr lang="zh-TW" altLang="en-US" dirty="0"/>
          </a:p>
        </p:txBody>
      </p:sp>
      <p:pic>
        <p:nvPicPr>
          <p:cNvPr id="4" name="Picture 9" descr="1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73778" y="1686296"/>
            <a:ext cx="10236528" cy="51717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miter lim="800000"/>
                <a:headEnd/>
                <a:tailEnd/>
              </a14:hiddenLine>
            </a:ext>
          </a:extLst>
        </p:spPr>
      </p:pic>
    </p:spTree>
    <p:extLst>
      <p:ext uri="{BB962C8B-B14F-4D97-AF65-F5344CB8AC3E}">
        <p14:creationId xmlns:p14="http://schemas.microsoft.com/office/powerpoint/2010/main" xmlns="" val="3302881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內容版面配置區 3"/>
          <p:cNvPicPr>
            <a:picLocks noGrp="1" noChangeAspect="1"/>
          </p:cNvPicPr>
          <p:nvPr>
            <p:ph idx="1"/>
          </p:nvPr>
        </p:nvPicPr>
        <p:blipFill>
          <a:blip r:embed="rId2" cstate="print"/>
          <a:stretch>
            <a:fillRect/>
          </a:stretch>
        </p:blipFill>
        <p:spPr>
          <a:xfrm>
            <a:off x="2054431" y="1681812"/>
            <a:ext cx="7125195" cy="5031268"/>
          </a:xfrm>
          <a:prstGeom prst="rect">
            <a:avLst/>
          </a:prstGeom>
        </p:spPr>
      </p:pic>
    </p:spTree>
    <p:extLst>
      <p:ext uri="{BB962C8B-B14F-4D97-AF65-F5344CB8AC3E}">
        <p14:creationId xmlns:p14="http://schemas.microsoft.com/office/powerpoint/2010/main" xmlns="" val="2434861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系統規劃與設計</a:t>
            </a:r>
            <a:endParaRPr lang="zh-TW" altLang="en-US" dirty="0"/>
          </a:p>
        </p:txBody>
      </p:sp>
      <p:sp>
        <p:nvSpPr>
          <p:cNvPr id="3" name="內容版面配置區 2"/>
          <p:cNvSpPr>
            <a:spLocks noGrp="1"/>
          </p:cNvSpPr>
          <p:nvPr>
            <p:ph idx="1"/>
          </p:nvPr>
        </p:nvSpPr>
        <p:spPr/>
        <p:txBody>
          <a:bodyPr>
            <a:normAutofit/>
          </a:bodyPr>
          <a:lstStyle/>
          <a:p>
            <a:r>
              <a:rPr lang="zh-TW" altLang="en-US" sz="2200" dirty="0"/>
              <a:t>系統功能</a:t>
            </a:r>
          </a:p>
          <a:p>
            <a:r>
              <a:rPr lang="zh-TW" altLang="en-US" sz="2200" dirty="0"/>
              <a:t>         人的根本是家庭，而失智症患者會漸漸遺忘自己的個人資料及生活瑣事</a:t>
            </a:r>
            <a:r>
              <a:rPr lang="zh-TW" altLang="en-US" sz="2200" dirty="0" smtClean="0"/>
              <a:t>，此創新的系統</a:t>
            </a:r>
            <a:r>
              <a:rPr lang="zh-TW" altLang="en-US" sz="2200" dirty="0"/>
              <a:t>讓失智症患者透過闖關遊戲的方式反覆練習訓練記憶，幫助失智症</a:t>
            </a:r>
            <a:r>
              <a:rPr lang="zh-TW" altLang="en-US" sz="2200" dirty="0" smtClean="0"/>
              <a:t>患者能夠</a:t>
            </a:r>
            <a:r>
              <a:rPr lang="zh-TW" altLang="en-US" sz="2200" dirty="0"/>
              <a:t>記住自己的個人資料</a:t>
            </a:r>
            <a:r>
              <a:rPr lang="zh-TW" altLang="en-US" sz="2200" dirty="0" smtClean="0"/>
              <a:t>。</a:t>
            </a:r>
            <a:endParaRPr lang="en-US" altLang="zh-TW" sz="2200" dirty="0" smtClean="0"/>
          </a:p>
          <a:p>
            <a:endParaRPr lang="zh-TW" altLang="en-US" sz="2200" dirty="0"/>
          </a:p>
          <a:p>
            <a:r>
              <a:rPr lang="zh-TW" altLang="en-US" sz="2200" dirty="0"/>
              <a:t>系統特色</a:t>
            </a:r>
          </a:p>
          <a:p>
            <a:r>
              <a:rPr lang="zh-TW" altLang="en-US" sz="2200" dirty="0"/>
              <a:t>         系統有別於市面上的</a:t>
            </a:r>
            <a:r>
              <a:rPr lang="en-US" altLang="zh-TW" sz="2200" dirty="0"/>
              <a:t>APP</a:t>
            </a:r>
            <a:r>
              <a:rPr lang="zh-TW" altLang="en-US" sz="2200" dirty="0"/>
              <a:t>，一般市面上的</a:t>
            </a:r>
            <a:r>
              <a:rPr lang="en-US" altLang="zh-TW" sz="2200" dirty="0"/>
              <a:t>APP</a:t>
            </a:r>
            <a:r>
              <a:rPr lang="zh-TW" altLang="en-US" sz="2200" dirty="0"/>
              <a:t>大部分都是透過遊戲的方式來訓練失智症患者記憶力，而我們是利用個人資料為遊戲</a:t>
            </a:r>
            <a:r>
              <a:rPr lang="zh-TW" altLang="en-US" sz="2200" dirty="0" smtClean="0"/>
              <a:t>基礎來創新遊戲來</a:t>
            </a:r>
            <a:r>
              <a:rPr lang="zh-TW" altLang="en-US" sz="2200" dirty="0"/>
              <a:t>讓失智症患者能夠在發病之後延緩病情加速也能讓失智症患者記住自己的個人資料。</a:t>
            </a:r>
          </a:p>
          <a:p>
            <a:endParaRPr lang="zh-TW" altLang="en-US" sz="2200" dirty="0"/>
          </a:p>
        </p:txBody>
      </p:sp>
    </p:spTree>
    <p:extLst>
      <p:ext uri="{BB962C8B-B14F-4D97-AF65-F5344CB8AC3E}">
        <p14:creationId xmlns:p14="http://schemas.microsoft.com/office/powerpoint/2010/main" xmlns="" val="1233556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78527" y="215351"/>
            <a:ext cx="10058400" cy="1450757"/>
          </a:xfrm>
        </p:spPr>
        <p:txBody>
          <a:bodyPr/>
          <a:lstStyle/>
          <a:p>
            <a:r>
              <a:rPr lang="zh-TW" altLang="en-US" dirty="0" smtClean="0"/>
              <a:t>系統平台架構</a:t>
            </a:r>
            <a:endParaRPr lang="zh-TW" altLang="en-US" dirty="0"/>
          </a:p>
        </p:txBody>
      </p:sp>
      <p:pic>
        <p:nvPicPr>
          <p:cNvPr id="4" name="內容版面配置區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649053" y="1733797"/>
            <a:ext cx="6221814" cy="4975763"/>
          </a:xfrm>
        </p:spPr>
      </p:pic>
    </p:spTree>
    <p:extLst>
      <p:ext uri="{BB962C8B-B14F-4D97-AF65-F5344CB8AC3E}">
        <p14:creationId xmlns:p14="http://schemas.microsoft.com/office/powerpoint/2010/main" xmlns="" val="4065312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系統畫面</a:t>
            </a:r>
            <a:endParaRPr lang="zh-TW" altLang="en-US" dirty="0"/>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693096" y="2049717"/>
            <a:ext cx="3447619" cy="27746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descr="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95305" y="2060765"/>
            <a:ext cx="3429000" cy="26822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圖片 6" descr="開始遊戲畫面(更新.jpg"/>
          <p:cNvPicPr>
            <a:picLocks noChangeAspect="1"/>
          </p:cNvPicPr>
          <p:nvPr/>
        </p:nvPicPr>
        <p:blipFill>
          <a:blip r:embed="rId4" cstate="print"/>
          <a:stretch>
            <a:fillRect/>
          </a:stretch>
        </p:blipFill>
        <p:spPr>
          <a:xfrm>
            <a:off x="8059585" y="2061495"/>
            <a:ext cx="3383280" cy="2723469"/>
          </a:xfrm>
          <a:prstGeom prst="rect">
            <a:avLst/>
          </a:prstGeom>
        </p:spPr>
      </p:pic>
    </p:spTree>
    <p:extLst>
      <p:ext uri="{BB962C8B-B14F-4D97-AF65-F5344CB8AC3E}">
        <p14:creationId xmlns:p14="http://schemas.microsoft.com/office/powerpoint/2010/main" xmlns="" val="1497184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1000"/>
                                        <p:tgtEl>
                                          <p:spTgt spid="1026"/>
                                        </p:tgtEl>
                                      </p:cBhvr>
                                    </p:animEffect>
                                    <p:anim calcmode="lin" valueType="num">
                                      <p:cBhvr>
                                        <p:cTn id="13" dur="1000" fill="hold"/>
                                        <p:tgtEl>
                                          <p:spTgt spid="1026"/>
                                        </p:tgtEl>
                                        <p:attrNameLst>
                                          <p:attrName>ppt_x</p:attrName>
                                        </p:attrNameLst>
                                      </p:cBhvr>
                                      <p:tavLst>
                                        <p:tav tm="0">
                                          <p:val>
                                            <p:strVal val="#ppt_x"/>
                                          </p:val>
                                        </p:tav>
                                        <p:tav tm="100000">
                                          <p:val>
                                            <p:strVal val="#ppt_x"/>
                                          </p:val>
                                        </p:tav>
                                      </p:tavLst>
                                    </p:anim>
                                    <p:anim calcmode="lin" valueType="num">
                                      <p:cBhvr>
                                        <p:cTn id="14"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27"/>
                                        </p:tgtEl>
                                        <p:attrNameLst>
                                          <p:attrName>style.visibility</p:attrName>
                                        </p:attrNameLst>
                                      </p:cBhvr>
                                      <p:to>
                                        <p:strVal val="visible"/>
                                      </p:to>
                                    </p:set>
                                    <p:animEffect transition="in" filter="fade">
                                      <p:cBhvr>
                                        <p:cTn id="19" dur="1000"/>
                                        <p:tgtEl>
                                          <p:spTgt spid="1027"/>
                                        </p:tgtEl>
                                      </p:cBhvr>
                                    </p:animEffect>
                                    <p:anim calcmode="lin" valueType="num">
                                      <p:cBhvr>
                                        <p:cTn id="20" dur="1000" fill="hold"/>
                                        <p:tgtEl>
                                          <p:spTgt spid="1027"/>
                                        </p:tgtEl>
                                        <p:attrNameLst>
                                          <p:attrName>ppt_x</p:attrName>
                                        </p:attrNameLst>
                                      </p:cBhvr>
                                      <p:tavLst>
                                        <p:tav tm="0">
                                          <p:val>
                                            <p:strVal val="#ppt_x"/>
                                          </p:val>
                                        </p:tav>
                                        <p:tav tm="100000">
                                          <p:val>
                                            <p:strVal val="#ppt_x"/>
                                          </p:val>
                                        </p:tav>
                                      </p:tavLst>
                                    </p:anim>
                                    <p:anim calcmode="lin" valueType="num">
                                      <p:cBhvr>
                                        <p:cTn id="21" dur="1000" fill="hold"/>
                                        <p:tgtEl>
                                          <p:spTgt spid="10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6" name="圖片 5" descr="11752694_1124939360854173_966918669_o.jpg"/>
          <p:cNvPicPr>
            <a:picLocks noChangeAspect="1"/>
          </p:cNvPicPr>
          <p:nvPr/>
        </p:nvPicPr>
        <p:blipFill>
          <a:blip r:embed="rId2" cstate="print"/>
          <a:srcRect t="18462" r="2106"/>
          <a:stretch>
            <a:fillRect/>
          </a:stretch>
        </p:blipFill>
        <p:spPr>
          <a:xfrm>
            <a:off x="166255" y="2446317"/>
            <a:ext cx="3600000" cy="2533151"/>
          </a:xfrm>
          <a:prstGeom prst="rect">
            <a:avLst/>
          </a:prstGeom>
        </p:spPr>
      </p:pic>
      <p:pic>
        <p:nvPicPr>
          <p:cNvPr id="7" name="圖片 6" descr="11731292_1124939344187508_1922487063_o.jpg"/>
          <p:cNvPicPr>
            <a:picLocks/>
          </p:cNvPicPr>
          <p:nvPr/>
        </p:nvPicPr>
        <p:blipFill>
          <a:blip r:embed="rId3" cstate="print"/>
          <a:srcRect t="1414" r="9767"/>
          <a:stretch>
            <a:fillRect/>
          </a:stretch>
        </p:blipFill>
        <p:spPr>
          <a:xfrm>
            <a:off x="4002149" y="2446318"/>
            <a:ext cx="3600000" cy="2567500"/>
          </a:xfrm>
          <a:prstGeom prst="rect">
            <a:avLst/>
          </a:prstGeom>
        </p:spPr>
      </p:pic>
      <p:pic>
        <p:nvPicPr>
          <p:cNvPr id="8" name="圖片 7" descr="11756777_1124939370854172_751450679_o.jpg"/>
          <p:cNvPicPr>
            <a:picLocks/>
          </p:cNvPicPr>
          <p:nvPr/>
        </p:nvPicPr>
        <p:blipFill>
          <a:blip r:embed="rId4" cstate="print"/>
          <a:srcRect r="11876"/>
          <a:stretch>
            <a:fillRect/>
          </a:stretch>
        </p:blipFill>
        <p:spPr>
          <a:xfrm>
            <a:off x="7949522" y="2446318"/>
            <a:ext cx="3600000" cy="256506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92480" y="225643"/>
            <a:ext cx="10058400" cy="1450757"/>
          </a:xfrm>
        </p:spPr>
        <p:txBody>
          <a:bodyPr/>
          <a:lstStyle/>
          <a:p>
            <a:endParaRPr lang="zh-TW" altLang="en-US" dirty="0"/>
          </a:p>
        </p:txBody>
      </p:sp>
      <p:pic>
        <p:nvPicPr>
          <p:cNvPr id="7" name="圖片 6" descr="11756777_1124939370854172_751450679_o.jpg"/>
          <p:cNvPicPr>
            <a:picLocks/>
          </p:cNvPicPr>
          <p:nvPr/>
        </p:nvPicPr>
        <p:blipFill>
          <a:blip r:embed="rId2" cstate="print"/>
          <a:srcRect r="12258"/>
          <a:stretch>
            <a:fillRect/>
          </a:stretch>
        </p:blipFill>
        <p:spPr>
          <a:xfrm>
            <a:off x="8271366" y="2436176"/>
            <a:ext cx="3600000" cy="2520000"/>
          </a:xfrm>
          <a:prstGeom prst="rect">
            <a:avLst/>
          </a:prstGeom>
        </p:spPr>
      </p:pic>
      <p:pic>
        <p:nvPicPr>
          <p:cNvPr id="8" name="圖片 7" descr="11756804_1124939544187488_2030638702_o.jpg"/>
          <p:cNvPicPr>
            <a:picLocks/>
          </p:cNvPicPr>
          <p:nvPr/>
        </p:nvPicPr>
        <p:blipFill>
          <a:blip r:embed="rId3" cstate="print"/>
          <a:stretch>
            <a:fillRect/>
          </a:stretch>
        </p:blipFill>
        <p:spPr>
          <a:xfrm>
            <a:off x="266403" y="2462594"/>
            <a:ext cx="4008713" cy="2465665"/>
          </a:xfrm>
          <a:prstGeom prst="rect">
            <a:avLst/>
          </a:prstGeom>
        </p:spPr>
      </p:pic>
      <p:pic>
        <p:nvPicPr>
          <p:cNvPr id="9" name="圖片 8" descr="11760462_1124939687520807_1131559078_o.jpg"/>
          <p:cNvPicPr>
            <a:picLocks/>
          </p:cNvPicPr>
          <p:nvPr/>
        </p:nvPicPr>
        <p:blipFill>
          <a:blip r:embed="rId4" cstate="print"/>
          <a:srcRect r="14255"/>
          <a:stretch>
            <a:fillRect/>
          </a:stretch>
        </p:blipFill>
        <p:spPr>
          <a:xfrm>
            <a:off x="4454013" y="2398839"/>
            <a:ext cx="3600000" cy="2520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dirty="0"/>
          </a:p>
        </p:txBody>
      </p:sp>
      <p:pic>
        <p:nvPicPr>
          <p:cNvPr id="4" name="圖片 3" descr="11748710_1124951254186317_1430680338_n.jpg"/>
          <p:cNvPicPr>
            <a:picLocks/>
          </p:cNvPicPr>
          <p:nvPr/>
        </p:nvPicPr>
        <p:blipFill>
          <a:blip r:embed="rId2" cstate="print"/>
          <a:srcRect r="12121"/>
          <a:stretch>
            <a:fillRect/>
          </a:stretch>
        </p:blipFill>
        <p:spPr>
          <a:xfrm>
            <a:off x="205840" y="2532908"/>
            <a:ext cx="3600000" cy="2520000"/>
          </a:xfrm>
          <a:prstGeom prst="rect">
            <a:avLst/>
          </a:prstGeom>
        </p:spPr>
      </p:pic>
      <p:pic>
        <p:nvPicPr>
          <p:cNvPr id="5" name="圖片 4" descr="11749814_1124950494186393_174766610_n.jpg"/>
          <p:cNvPicPr>
            <a:picLocks/>
          </p:cNvPicPr>
          <p:nvPr/>
        </p:nvPicPr>
        <p:blipFill>
          <a:blip r:embed="rId3" cstate="print"/>
          <a:srcRect r="13035"/>
          <a:stretch>
            <a:fillRect/>
          </a:stretch>
        </p:blipFill>
        <p:spPr>
          <a:xfrm>
            <a:off x="8203079" y="2509540"/>
            <a:ext cx="3600000" cy="2520000"/>
          </a:xfrm>
          <a:prstGeom prst="rect">
            <a:avLst/>
          </a:prstGeom>
        </p:spPr>
      </p:pic>
      <p:pic>
        <p:nvPicPr>
          <p:cNvPr id="7" name="圖片 6" descr="11759638_1124951244186318_742703111_n.jpg"/>
          <p:cNvPicPr>
            <a:picLocks/>
          </p:cNvPicPr>
          <p:nvPr/>
        </p:nvPicPr>
        <p:blipFill>
          <a:blip r:embed="rId4" cstate="print"/>
          <a:srcRect r="12497"/>
          <a:stretch>
            <a:fillRect/>
          </a:stretch>
        </p:blipFill>
        <p:spPr>
          <a:xfrm>
            <a:off x="4028430" y="2510246"/>
            <a:ext cx="3844909" cy="2520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圖片 3" descr="11759409_1124951220852987_491725816_n.jpg"/>
          <p:cNvPicPr>
            <a:picLocks/>
          </p:cNvPicPr>
          <p:nvPr/>
        </p:nvPicPr>
        <p:blipFill>
          <a:blip r:embed="rId2" cstate="print"/>
          <a:srcRect r="10597"/>
          <a:stretch>
            <a:fillRect/>
          </a:stretch>
        </p:blipFill>
        <p:spPr>
          <a:xfrm>
            <a:off x="280207" y="2391107"/>
            <a:ext cx="3840531" cy="2929038"/>
          </a:xfrm>
          <a:prstGeom prst="rect">
            <a:avLst/>
          </a:prstGeom>
        </p:spPr>
      </p:pic>
      <p:pic>
        <p:nvPicPr>
          <p:cNvPr id="6" name="內容版面配置區 3" descr="答錯了.jpg"/>
          <p:cNvPicPr>
            <a:picLocks noGrp="1" noChangeAspect="1"/>
          </p:cNvPicPr>
          <p:nvPr>
            <p:ph idx="1"/>
          </p:nvPr>
        </p:nvPicPr>
        <p:blipFill>
          <a:blip r:embed="rId3" cstate="print"/>
          <a:stretch>
            <a:fillRect/>
          </a:stretch>
        </p:blipFill>
        <p:spPr>
          <a:xfrm>
            <a:off x="4384569" y="2447109"/>
            <a:ext cx="3266350" cy="2653348"/>
          </a:xfrm>
        </p:spPr>
      </p:pic>
      <p:pic>
        <p:nvPicPr>
          <p:cNvPr id="7" name="圖片 6" descr="答對了.jpg"/>
          <p:cNvPicPr>
            <a:picLocks noChangeAspect="1"/>
          </p:cNvPicPr>
          <p:nvPr/>
        </p:nvPicPr>
        <p:blipFill>
          <a:blip r:embed="rId4" cstate="print"/>
          <a:stretch>
            <a:fillRect/>
          </a:stretch>
        </p:blipFill>
        <p:spPr>
          <a:xfrm>
            <a:off x="7964979" y="2363980"/>
            <a:ext cx="3718560" cy="274319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dirty="0"/>
          </a:p>
        </p:txBody>
      </p:sp>
      <p:pic>
        <p:nvPicPr>
          <p:cNvPr id="6" name="圖片 5" descr="五題以下.jpg"/>
          <p:cNvPicPr>
            <a:picLocks noChangeAspect="1"/>
          </p:cNvPicPr>
          <p:nvPr/>
        </p:nvPicPr>
        <p:blipFill>
          <a:blip r:embed="rId2" cstate="print"/>
          <a:stretch>
            <a:fillRect/>
          </a:stretch>
        </p:blipFill>
        <p:spPr>
          <a:xfrm>
            <a:off x="5864308" y="1900052"/>
            <a:ext cx="5334124" cy="3708375"/>
          </a:xfrm>
          <a:prstGeom prst="rect">
            <a:avLst/>
          </a:prstGeom>
        </p:spPr>
      </p:pic>
      <p:pic>
        <p:nvPicPr>
          <p:cNvPr id="9" name="圖片 8" descr="五題以上.jpg"/>
          <p:cNvPicPr>
            <a:picLocks/>
          </p:cNvPicPr>
          <p:nvPr/>
        </p:nvPicPr>
        <p:blipFill>
          <a:blip r:embed="rId3" cstate="print"/>
          <a:stretch>
            <a:fillRect/>
          </a:stretch>
        </p:blipFill>
        <p:spPr>
          <a:xfrm>
            <a:off x="855024" y="1888177"/>
            <a:ext cx="4857007" cy="3728852"/>
          </a:xfrm>
          <a:prstGeom prst="rect">
            <a:avLst/>
          </a:prstGeom>
        </p:spPr>
      </p:pic>
    </p:spTree>
  </p:cSld>
  <p:clrMapOvr>
    <a:masterClrMapping/>
  </p:clrMapOvr>
</p:sld>
</file>

<file path=ppt/theme/theme1.xml><?xml version="1.0" encoding="utf-8"?>
<a:theme xmlns:a="http://schemas.openxmlformats.org/drawingml/2006/main" name="回顧">
  <a:themeElements>
    <a:clrScheme name="回顧">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回顧">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9CC26709-368C-4D72-9060-94E5B3FF3CD6}"/>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455</TotalTime>
  <Words>862</Words>
  <Application>Microsoft Office PowerPoint</Application>
  <PresentationFormat>自訂</PresentationFormat>
  <Paragraphs>62</Paragraphs>
  <Slides>19</Slides>
  <Notes>1</Notes>
  <HiddenSlides>0</HiddenSlides>
  <MMClips>0</MMClips>
  <ScaleCrop>false</ScaleCrop>
  <HeadingPairs>
    <vt:vector size="4" baseType="variant">
      <vt:variant>
        <vt:lpstr>佈景主題</vt:lpstr>
      </vt:variant>
      <vt:variant>
        <vt:i4>1</vt:i4>
      </vt:variant>
      <vt:variant>
        <vt:lpstr>投影片標題</vt:lpstr>
      </vt:variant>
      <vt:variant>
        <vt:i4>19</vt:i4>
      </vt:variant>
    </vt:vector>
  </HeadingPairs>
  <TitlesOfParts>
    <vt:vector size="20" baseType="lpstr">
      <vt:lpstr>回顧</vt:lpstr>
      <vt:lpstr>重播記憶 </vt:lpstr>
      <vt:lpstr>序論</vt:lpstr>
      <vt:lpstr>研究背景</vt:lpstr>
      <vt:lpstr>研究動機</vt:lpstr>
      <vt:lpstr>研究目的</vt:lpstr>
      <vt:lpstr>失智症種類</vt:lpstr>
      <vt:lpstr>投影片 7</vt:lpstr>
      <vt:lpstr>投影片 8</vt:lpstr>
      <vt:lpstr>研究流程</vt:lpstr>
      <vt:lpstr>問卷分析</vt:lpstr>
      <vt:lpstr>投影片 11</vt:lpstr>
      <vt:lpstr>系統規劃與設計</vt:lpstr>
      <vt:lpstr>系統平台架構</vt:lpstr>
      <vt:lpstr>系統畫面</vt:lpstr>
      <vt:lpstr>投影片 15</vt:lpstr>
      <vt:lpstr>投影片 16</vt:lpstr>
      <vt:lpstr>投影片 17</vt:lpstr>
      <vt:lpstr>投影片 18</vt:lpstr>
      <vt:lpstr>投影片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重播記憶 指導老師：張慧老師</dc:title>
  <dc:creator>User1</dc:creator>
  <cp:lastModifiedBy>HAN-YU LU</cp:lastModifiedBy>
  <cp:revision>53</cp:revision>
  <dcterms:created xsi:type="dcterms:W3CDTF">2015-06-01T08:40:30Z</dcterms:created>
  <dcterms:modified xsi:type="dcterms:W3CDTF">2015-11-03T09:59:37Z</dcterms:modified>
</cp:coreProperties>
</file>