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24"/>
  </p:notesMasterIdLst>
  <p:handoutMasterIdLst>
    <p:handoutMasterId r:id="rId25"/>
  </p:handoutMasterIdLst>
  <p:sldIdLst>
    <p:sldId id="976" r:id="rId2"/>
    <p:sldId id="977" r:id="rId3"/>
    <p:sldId id="978" r:id="rId4"/>
    <p:sldId id="979" r:id="rId5"/>
    <p:sldId id="980" r:id="rId6"/>
    <p:sldId id="981" r:id="rId7"/>
    <p:sldId id="982" r:id="rId8"/>
    <p:sldId id="983" r:id="rId9"/>
    <p:sldId id="984" r:id="rId10"/>
    <p:sldId id="985" r:id="rId11"/>
    <p:sldId id="986" r:id="rId12"/>
    <p:sldId id="987" r:id="rId13"/>
    <p:sldId id="997" r:id="rId14"/>
    <p:sldId id="988" r:id="rId15"/>
    <p:sldId id="989" r:id="rId16"/>
    <p:sldId id="990" r:id="rId17"/>
    <p:sldId id="991" r:id="rId18"/>
    <p:sldId id="992" r:id="rId19"/>
    <p:sldId id="993" r:id="rId20"/>
    <p:sldId id="994" r:id="rId21"/>
    <p:sldId id="995" r:id="rId22"/>
    <p:sldId id="996" r:id="rId23"/>
  </p:sldIdLst>
  <p:sldSz cx="9144000" cy="6858000" type="screen4x3"/>
  <p:notesSz cx="6797675" cy="9928225"/>
  <p:defaultTextStyle>
    <a:defPPr>
      <a:defRPr lang="zh-TW"/>
    </a:defPPr>
    <a:lvl1pPr algn="l" rtl="0" fontAlgn="base">
      <a:spcBef>
        <a:spcPct val="0"/>
      </a:spcBef>
      <a:spcAft>
        <a:spcPct val="0"/>
      </a:spcAft>
      <a:defRPr kumimoji="1" b="1" kern="1200">
        <a:solidFill>
          <a:schemeClr val="tx1"/>
        </a:solidFill>
        <a:latin typeface="Arial" charset="0"/>
        <a:ea typeface="新細明體" charset="-120"/>
        <a:cs typeface="+mn-cs"/>
      </a:defRPr>
    </a:lvl1pPr>
    <a:lvl2pPr marL="457200" algn="l" rtl="0" fontAlgn="base">
      <a:spcBef>
        <a:spcPct val="0"/>
      </a:spcBef>
      <a:spcAft>
        <a:spcPct val="0"/>
      </a:spcAft>
      <a:defRPr kumimoji="1" b="1" kern="1200">
        <a:solidFill>
          <a:schemeClr val="tx1"/>
        </a:solidFill>
        <a:latin typeface="Arial" charset="0"/>
        <a:ea typeface="新細明體" charset="-120"/>
        <a:cs typeface="+mn-cs"/>
      </a:defRPr>
    </a:lvl2pPr>
    <a:lvl3pPr marL="914400" algn="l" rtl="0" fontAlgn="base">
      <a:spcBef>
        <a:spcPct val="0"/>
      </a:spcBef>
      <a:spcAft>
        <a:spcPct val="0"/>
      </a:spcAft>
      <a:defRPr kumimoji="1" b="1" kern="1200">
        <a:solidFill>
          <a:schemeClr val="tx1"/>
        </a:solidFill>
        <a:latin typeface="Arial" charset="0"/>
        <a:ea typeface="新細明體" charset="-120"/>
        <a:cs typeface="+mn-cs"/>
      </a:defRPr>
    </a:lvl3pPr>
    <a:lvl4pPr marL="1371600" algn="l" rtl="0" fontAlgn="base">
      <a:spcBef>
        <a:spcPct val="0"/>
      </a:spcBef>
      <a:spcAft>
        <a:spcPct val="0"/>
      </a:spcAft>
      <a:defRPr kumimoji="1" b="1" kern="1200">
        <a:solidFill>
          <a:schemeClr val="tx1"/>
        </a:solidFill>
        <a:latin typeface="Arial" charset="0"/>
        <a:ea typeface="新細明體" charset="-120"/>
        <a:cs typeface="+mn-cs"/>
      </a:defRPr>
    </a:lvl4pPr>
    <a:lvl5pPr marL="1828800" algn="l" rtl="0" fontAlgn="base">
      <a:spcBef>
        <a:spcPct val="0"/>
      </a:spcBef>
      <a:spcAft>
        <a:spcPct val="0"/>
      </a:spcAft>
      <a:defRPr kumimoji="1" b="1" kern="1200">
        <a:solidFill>
          <a:schemeClr val="tx1"/>
        </a:solidFill>
        <a:latin typeface="Arial" charset="0"/>
        <a:ea typeface="新細明體" charset="-120"/>
        <a:cs typeface="+mn-cs"/>
      </a:defRPr>
    </a:lvl5pPr>
    <a:lvl6pPr marL="2286000" algn="l" defTabSz="914400" rtl="0" eaLnBrk="1" latinLnBrk="0" hangingPunct="1">
      <a:defRPr kumimoji="1" b="1" kern="1200">
        <a:solidFill>
          <a:schemeClr val="tx1"/>
        </a:solidFill>
        <a:latin typeface="Arial" charset="0"/>
        <a:ea typeface="新細明體" charset="-120"/>
        <a:cs typeface="+mn-cs"/>
      </a:defRPr>
    </a:lvl6pPr>
    <a:lvl7pPr marL="2743200" algn="l" defTabSz="914400" rtl="0" eaLnBrk="1" latinLnBrk="0" hangingPunct="1">
      <a:defRPr kumimoji="1" b="1" kern="1200">
        <a:solidFill>
          <a:schemeClr val="tx1"/>
        </a:solidFill>
        <a:latin typeface="Arial" charset="0"/>
        <a:ea typeface="新細明體" charset="-120"/>
        <a:cs typeface="+mn-cs"/>
      </a:defRPr>
    </a:lvl7pPr>
    <a:lvl8pPr marL="3200400" algn="l" defTabSz="914400" rtl="0" eaLnBrk="1" latinLnBrk="0" hangingPunct="1">
      <a:defRPr kumimoji="1" b="1" kern="1200">
        <a:solidFill>
          <a:schemeClr val="tx1"/>
        </a:solidFill>
        <a:latin typeface="Arial" charset="0"/>
        <a:ea typeface="新細明體" charset="-120"/>
        <a:cs typeface="+mn-cs"/>
      </a:defRPr>
    </a:lvl8pPr>
    <a:lvl9pPr marL="3657600" algn="l" defTabSz="914400" rtl="0" eaLnBrk="1" latinLnBrk="0" hangingPunct="1">
      <a:defRPr kumimoji="1" b="1" kern="1200">
        <a:solidFill>
          <a:schemeClr val="tx1"/>
        </a:solidFill>
        <a:latin typeface="Arial" charset="0"/>
        <a:ea typeface="新細明體" charset="-12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990000"/>
    <a:srgbClr val="6666FF"/>
    <a:srgbClr val="9966FF"/>
    <a:srgbClr val="FF3399"/>
    <a:srgbClr val="FF9933"/>
    <a:srgbClr val="FF6600"/>
    <a:srgbClr val="003F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等深淺樣式 4 - 輔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C89EF96-8CEA-46FF-86C4-4CE0E7609802}" styleName="淺色樣式 3 - 輔色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C2FFA5D-87B4-456A-9821-1D502468CF0F}" styleName="佈景主題樣式 1 - 輔色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無樣式、無格線">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淺色樣式 2 - 輔色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DF18680-E054-41AD-8BC1-D1AEF772440D}" styleName="中等深淺樣式 2 - 輔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C083E6E3-FA7D-4D7B-A595-EF9225AFEA82}" styleName="淺色樣式 1 - 輔色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0A15C55-8517-42AA-B614-E9B94910E393}" styleName="中等深淺樣式 2 - 輔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中等深淺樣式 2 - 輔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等深淺樣式 2 - 輔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中等深淺樣式 4 - 輔色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5BE263C-DBD7-4A20-BB59-AAB30ACAA65A}" styleName="中等深淺樣式 3 - 輔色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775DCB02-9BB8-47FD-8907-85C794F793BA}" styleName="佈景主題樣式 1 - 輔色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佈景主題樣式 1 - 輔色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611" autoAdjust="0"/>
    <p:restoredTop sz="95826" autoAdjust="0"/>
  </p:normalViewPr>
  <p:slideViewPr>
    <p:cSldViewPr snapToObjects="1">
      <p:cViewPr varScale="1">
        <p:scale>
          <a:sx n="68" d="100"/>
          <a:sy n="68" d="100"/>
        </p:scale>
        <p:origin x="-312" y="-108"/>
      </p:cViewPr>
      <p:guideLst>
        <p:guide orient="horz" pos="2160"/>
        <p:guide pos="2880"/>
      </p:guideLst>
    </p:cSldViewPr>
  </p:slideViewPr>
  <p:outlineViewPr>
    <p:cViewPr>
      <p:scale>
        <a:sx n="33" d="100"/>
        <a:sy n="33" d="100"/>
      </p:scale>
      <p:origin x="0" y="27774"/>
    </p:cViewPr>
  </p:outlineViewPr>
  <p:notesTextViewPr>
    <p:cViewPr>
      <p:scale>
        <a:sx n="100" d="100"/>
        <a:sy n="100" d="100"/>
      </p:scale>
      <p:origin x="0" y="0"/>
    </p:cViewPr>
  </p:notesTextViewPr>
  <p:sorterViewPr>
    <p:cViewPr>
      <p:scale>
        <a:sx n="100" d="100"/>
        <a:sy n="100" d="100"/>
      </p:scale>
      <p:origin x="0" y="438"/>
    </p:cViewPr>
  </p:sorterViewPr>
  <p:notesViewPr>
    <p:cSldViewPr snapToObjects="1">
      <p:cViewPr varScale="1">
        <p:scale>
          <a:sx n="74" d="100"/>
          <a:sy n="74" d="100"/>
        </p:scale>
        <p:origin x="-1398" y="-9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1"/>
            <a:ext cx="2946674" cy="496179"/>
          </a:xfrm>
          <a:prstGeom prst="rect">
            <a:avLst/>
          </a:prstGeom>
        </p:spPr>
        <p:txBody>
          <a:bodyPr vert="horz" lIns="91432" tIns="45715" rIns="91432" bIns="45715" rtlCol="0"/>
          <a:lstStyle>
            <a:lvl1pPr algn="l">
              <a:defRPr sz="1200" b="0">
                <a:latin typeface="Arial" charset="0"/>
                <a:ea typeface="新細明體" charset="-120"/>
              </a:defRPr>
            </a:lvl1pPr>
          </a:lstStyle>
          <a:p>
            <a:pPr>
              <a:defRPr/>
            </a:pPr>
            <a:endParaRPr lang="zh-TW" altLang="en-US"/>
          </a:p>
        </p:txBody>
      </p:sp>
      <p:sp>
        <p:nvSpPr>
          <p:cNvPr id="3" name="日期版面配置區 2"/>
          <p:cNvSpPr>
            <a:spLocks noGrp="1"/>
          </p:cNvSpPr>
          <p:nvPr>
            <p:ph type="dt" sz="quarter" idx="1"/>
          </p:nvPr>
        </p:nvSpPr>
        <p:spPr>
          <a:xfrm>
            <a:off x="3849915" y="1"/>
            <a:ext cx="2946674" cy="496179"/>
          </a:xfrm>
          <a:prstGeom prst="rect">
            <a:avLst/>
          </a:prstGeom>
        </p:spPr>
        <p:txBody>
          <a:bodyPr vert="horz" lIns="91432" tIns="45715" rIns="91432" bIns="45715" rtlCol="0"/>
          <a:lstStyle>
            <a:lvl1pPr algn="r">
              <a:defRPr sz="1200" b="0">
                <a:latin typeface="Arial" charset="0"/>
                <a:ea typeface="新細明體" charset="-120"/>
              </a:defRPr>
            </a:lvl1pPr>
          </a:lstStyle>
          <a:p>
            <a:pPr>
              <a:defRPr/>
            </a:pPr>
            <a:fld id="{69DF3B52-FE52-47A4-B754-82A9CCA6E3F6}" type="datetime1">
              <a:rPr lang="zh-TW" altLang="en-US" smtClean="0"/>
              <a:pPr>
                <a:defRPr/>
              </a:pPr>
              <a:t>2012/12/13</a:t>
            </a:fld>
            <a:endParaRPr lang="zh-TW" altLang="en-US"/>
          </a:p>
        </p:txBody>
      </p:sp>
      <p:sp>
        <p:nvSpPr>
          <p:cNvPr id="4" name="頁尾版面配置區 3"/>
          <p:cNvSpPr>
            <a:spLocks noGrp="1"/>
          </p:cNvSpPr>
          <p:nvPr>
            <p:ph type="ftr" sz="quarter" idx="2"/>
          </p:nvPr>
        </p:nvSpPr>
        <p:spPr>
          <a:xfrm>
            <a:off x="0" y="9429729"/>
            <a:ext cx="2946674" cy="496179"/>
          </a:xfrm>
          <a:prstGeom prst="rect">
            <a:avLst/>
          </a:prstGeom>
        </p:spPr>
        <p:txBody>
          <a:bodyPr vert="horz" lIns="91432" tIns="45715" rIns="91432" bIns="45715" rtlCol="0" anchor="b"/>
          <a:lstStyle>
            <a:lvl1pPr algn="l">
              <a:defRPr sz="1200" b="0">
                <a:latin typeface="Arial" charset="0"/>
                <a:ea typeface="新細明體" charset="-120"/>
              </a:defRPr>
            </a:lvl1pPr>
          </a:lstStyle>
          <a:p>
            <a:pPr>
              <a:defRPr/>
            </a:pPr>
            <a:endParaRPr lang="zh-TW" altLang="en-US"/>
          </a:p>
        </p:txBody>
      </p:sp>
      <p:sp>
        <p:nvSpPr>
          <p:cNvPr id="5" name="投影片編號版面配置區 4"/>
          <p:cNvSpPr>
            <a:spLocks noGrp="1"/>
          </p:cNvSpPr>
          <p:nvPr>
            <p:ph type="sldNum" sz="quarter" idx="3"/>
          </p:nvPr>
        </p:nvSpPr>
        <p:spPr>
          <a:xfrm>
            <a:off x="3849915" y="9429729"/>
            <a:ext cx="2946674" cy="496179"/>
          </a:xfrm>
          <a:prstGeom prst="rect">
            <a:avLst/>
          </a:prstGeom>
        </p:spPr>
        <p:txBody>
          <a:bodyPr vert="horz" lIns="91432" tIns="45715" rIns="91432" bIns="45715" rtlCol="0" anchor="b"/>
          <a:lstStyle>
            <a:lvl1pPr algn="r">
              <a:defRPr sz="1200" b="0">
                <a:latin typeface="Arial" charset="0"/>
                <a:ea typeface="新細明體" charset="-120"/>
              </a:defRPr>
            </a:lvl1pPr>
          </a:lstStyle>
          <a:p>
            <a:pPr>
              <a:defRPr/>
            </a:pPr>
            <a:fld id="{F0134DBD-76CB-4CE0-97D8-44CECF18879F}" type="slidenum">
              <a:rPr lang="zh-TW" altLang="en-US"/>
              <a:pPr>
                <a:defRPr/>
              </a:pPr>
              <a:t>‹#›</a:t>
            </a:fld>
            <a:endParaRPr lang="zh-TW" altLang="en-US"/>
          </a:p>
        </p:txBody>
      </p:sp>
    </p:spTree>
    <p:extLst>
      <p:ext uri="{BB962C8B-B14F-4D97-AF65-F5344CB8AC3E}">
        <p14:creationId xmlns:p14="http://schemas.microsoft.com/office/powerpoint/2010/main" val="1936681423"/>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1"/>
            <a:ext cx="2946674" cy="496179"/>
          </a:xfrm>
          <a:prstGeom prst="rect">
            <a:avLst/>
          </a:prstGeom>
        </p:spPr>
        <p:txBody>
          <a:bodyPr vert="horz" lIns="91432" tIns="45715" rIns="91432" bIns="45715" rtlCol="0"/>
          <a:lstStyle>
            <a:lvl1pPr algn="l">
              <a:defRPr sz="1200" b="0">
                <a:latin typeface="Arial" charset="0"/>
                <a:ea typeface="新細明體" charset="-120"/>
              </a:defRPr>
            </a:lvl1pPr>
          </a:lstStyle>
          <a:p>
            <a:pPr>
              <a:defRPr/>
            </a:pPr>
            <a:endParaRPr lang="zh-TW" altLang="en-US"/>
          </a:p>
        </p:txBody>
      </p:sp>
      <p:sp>
        <p:nvSpPr>
          <p:cNvPr id="3" name="日期版面配置區 2"/>
          <p:cNvSpPr>
            <a:spLocks noGrp="1"/>
          </p:cNvSpPr>
          <p:nvPr>
            <p:ph type="dt" idx="1"/>
          </p:nvPr>
        </p:nvSpPr>
        <p:spPr>
          <a:xfrm>
            <a:off x="3849915" y="1"/>
            <a:ext cx="2946674" cy="496179"/>
          </a:xfrm>
          <a:prstGeom prst="rect">
            <a:avLst/>
          </a:prstGeom>
        </p:spPr>
        <p:txBody>
          <a:bodyPr vert="horz" lIns="91432" tIns="45715" rIns="91432" bIns="45715" rtlCol="0"/>
          <a:lstStyle>
            <a:lvl1pPr algn="r">
              <a:defRPr sz="1200" b="0">
                <a:latin typeface="Arial" charset="0"/>
                <a:ea typeface="新細明體" charset="-120"/>
              </a:defRPr>
            </a:lvl1pPr>
          </a:lstStyle>
          <a:p>
            <a:pPr>
              <a:defRPr/>
            </a:pPr>
            <a:fld id="{6AF96CAE-C077-4474-B39E-66DF225E3C15}" type="datetime1">
              <a:rPr lang="zh-TW" altLang="en-US" smtClean="0"/>
              <a:pPr>
                <a:defRPr/>
              </a:pPr>
              <a:t>2012/12/13</a:t>
            </a:fld>
            <a:endParaRPr lang="zh-TW" altLang="en-US"/>
          </a:p>
        </p:txBody>
      </p:sp>
      <p:sp>
        <p:nvSpPr>
          <p:cNvPr id="4" name="投影片圖像版面配置區 3"/>
          <p:cNvSpPr>
            <a:spLocks noGrp="1" noRot="1" noChangeAspect="1"/>
          </p:cNvSpPr>
          <p:nvPr>
            <p:ph type="sldImg" idx="2"/>
          </p:nvPr>
        </p:nvSpPr>
        <p:spPr>
          <a:xfrm>
            <a:off x="919163" y="744538"/>
            <a:ext cx="4960937" cy="3722687"/>
          </a:xfrm>
          <a:prstGeom prst="rect">
            <a:avLst/>
          </a:prstGeom>
          <a:noFill/>
          <a:ln w="12700">
            <a:solidFill>
              <a:prstClr val="black"/>
            </a:solidFill>
          </a:ln>
        </p:spPr>
        <p:txBody>
          <a:bodyPr vert="horz" lIns="91432" tIns="45715" rIns="91432" bIns="45715" rtlCol="0" anchor="ctr"/>
          <a:lstStyle/>
          <a:p>
            <a:pPr lvl="0"/>
            <a:endParaRPr lang="zh-TW" altLang="en-US" noProof="0"/>
          </a:p>
        </p:txBody>
      </p:sp>
      <p:sp>
        <p:nvSpPr>
          <p:cNvPr id="5" name="備忘稿版面配置區 4"/>
          <p:cNvSpPr>
            <a:spLocks noGrp="1"/>
          </p:cNvSpPr>
          <p:nvPr>
            <p:ph type="body" sz="quarter" idx="3"/>
          </p:nvPr>
        </p:nvSpPr>
        <p:spPr>
          <a:xfrm>
            <a:off x="679333" y="4716023"/>
            <a:ext cx="5439010" cy="4467934"/>
          </a:xfrm>
          <a:prstGeom prst="rect">
            <a:avLst/>
          </a:prstGeom>
        </p:spPr>
        <p:txBody>
          <a:bodyPr vert="horz" lIns="91432" tIns="45715" rIns="91432" bIns="45715" rtlCol="0">
            <a:normAutofit/>
          </a:bodyPr>
          <a:lstStyle/>
          <a:p>
            <a:pPr lvl="0"/>
            <a:r>
              <a:rPr lang="zh-TW" altLang="en-US" noProof="0" smtClean="0"/>
              <a:t>按一下以編輯母片文字樣式</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endParaRPr lang="zh-TW" altLang="en-US" noProof="0"/>
          </a:p>
        </p:txBody>
      </p:sp>
      <p:sp>
        <p:nvSpPr>
          <p:cNvPr id="6" name="頁尾版面配置區 5"/>
          <p:cNvSpPr>
            <a:spLocks noGrp="1"/>
          </p:cNvSpPr>
          <p:nvPr>
            <p:ph type="ftr" sz="quarter" idx="4"/>
          </p:nvPr>
        </p:nvSpPr>
        <p:spPr>
          <a:xfrm>
            <a:off x="0" y="9429729"/>
            <a:ext cx="2946674" cy="496179"/>
          </a:xfrm>
          <a:prstGeom prst="rect">
            <a:avLst/>
          </a:prstGeom>
        </p:spPr>
        <p:txBody>
          <a:bodyPr vert="horz" lIns="91432" tIns="45715" rIns="91432" bIns="45715" rtlCol="0" anchor="b"/>
          <a:lstStyle>
            <a:lvl1pPr algn="l">
              <a:defRPr sz="1200" b="0">
                <a:latin typeface="Arial" charset="0"/>
                <a:ea typeface="新細明體" charset="-120"/>
              </a:defRPr>
            </a:lvl1pPr>
          </a:lstStyle>
          <a:p>
            <a:pPr>
              <a:defRPr/>
            </a:pPr>
            <a:endParaRPr lang="zh-TW" altLang="en-US"/>
          </a:p>
        </p:txBody>
      </p:sp>
      <p:sp>
        <p:nvSpPr>
          <p:cNvPr id="7" name="投影片編號版面配置區 6"/>
          <p:cNvSpPr>
            <a:spLocks noGrp="1"/>
          </p:cNvSpPr>
          <p:nvPr>
            <p:ph type="sldNum" sz="quarter" idx="5"/>
          </p:nvPr>
        </p:nvSpPr>
        <p:spPr>
          <a:xfrm>
            <a:off x="3849915" y="9429729"/>
            <a:ext cx="2946674" cy="496179"/>
          </a:xfrm>
          <a:prstGeom prst="rect">
            <a:avLst/>
          </a:prstGeom>
        </p:spPr>
        <p:txBody>
          <a:bodyPr vert="horz" lIns="91432" tIns="45715" rIns="91432" bIns="45715" rtlCol="0" anchor="b"/>
          <a:lstStyle>
            <a:lvl1pPr algn="r">
              <a:defRPr sz="1200" b="0">
                <a:latin typeface="Arial" charset="0"/>
                <a:ea typeface="新細明體" charset="-120"/>
              </a:defRPr>
            </a:lvl1pPr>
          </a:lstStyle>
          <a:p>
            <a:pPr>
              <a:defRPr/>
            </a:pPr>
            <a:fld id="{E2C4E8DC-D9B2-4ADB-B46F-1DDE7509A113}" type="slidenum">
              <a:rPr lang="zh-TW" altLang="en-US"/>
              <a:pPr>
                <a:defRPr/>
              </a:pPr>
              <a:t>‹#›</a:t>
            </a:fld>
            <a:endParaRPr lang="zh-TW" altLang="en-US"/>
          </a:p>
        </p:txBody>
      </p:sp>
    </p:spTree>
    <p:extLst>
      <p:ext uri="{BB962C8B-B14F-4D97-AF65-F5344CB8AC3E}">
        <p14:creationId xmlns:p14="http://schemas.microsoft.com/office/powerpoint/2010/main" val="1547567506"/>
      </p:ext>
    </p:extLst>
  </p:cSld>
  <p:clrMap bg1="lt1" tx1="dk1" bg2="lt2" tx2="dk2" accent1="accent1" accent2="accent2" accent3="accent3" accent4="accent4" accent5="accent5" accent6="accent6" hlink="hlink" folHlink="folHlink"/>
  <p:hf sldNum="0" hdr="0" ftr="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5" name="日期版面配置區 4"/>
          <p:cNvSpPr>
            <a:spLocks noGrp="1"/>
          </p:cNvSpPr>
          <p:nvPr>
            <p:ph type="dt" idx="10"/>
          </p:nvPr>
        </p:nvSpPr>
        <p:spPr/>
        <p:txBody>
          <a:bodyPr/>
          <a:lstStyle/>
          <a:p>
            <a:pPr>
              <a:defRPr/>
            </a:pPr>
            <a:fld id="{31553BBB-2141-4E84-A97F-5AB8E53FBA8F}" type="datetime1">
              <a:rPr lang="zh-TW" altLang="en-US" smtClean="0"/>
              <a:pPr>
                <a:defRPr/>
              </a:pPr>
              <a:t>2012/12/13</a:t>
            </a:fld>
            <a:endParaRPr lang="zh-TW"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en-US" altLang="zh-TW" b="1" dirty="0" smtClean="0">
                <a:latin typeface="標楷體" pitchFamily="65" charset="-120"/>
                <a:ea typeface="標楷體" pitchFamily="65" charset="-120"/>
              </a:rPr>
              <a:t>TAIR</a:t>
            </a:r>
          </a:p>
          <a:p>
            <a:r>
              <a:rPr lang="zh-TW" altLang="en-US" dirty="0" smtClean="0">
                <a:latin typeface="標楷體" pitchFamily="65" charset="-120"/>
                <a:ea typeface="標楷體" pitchFamily="65" charset="-120"/>
              </a:rPr>
              <a:t>本計畫源於教育部</a:t>
            </a:r>
            <a:r>
              <a:rPr lang="en-US" altLang="zh-TW" dirty="0" smtClean="0">
                <a:latin typeface="標楷體" pitchFamily="65" charset="-120"/>
                <a:ea typeface="標楷體" pitchFamily="65" charset="-120"/>
              </a:rPr>
              <a:t>2005</a:t>
            </a:r>
            <a:r>
              <a:rPr lang="zh-TW" altLang="en-US" dirty="0" smtClean="0">
                <a:latin typeface="標楷體" pitchFamily="65" charset="-120"/>
                <a:ea typeface="標楷體" pitchFamily="65" charset="-120"/>
              </a:rPr>
              <a:t>年</a:t>
            </a:r>
            <a:r>
              <a:rPr lang="en-US" altLang="zh-TW" dirty="0" smtClean="0">
                <a:latin typeface="標楷體" pitchFamily="65" charset="-120"/>
                <a:ea typeface="標楷體" pitchFamily="65" charset="-120"/>
              </a:rPr>
              <a:t>05</a:t>
            </a:r>
            <a:r>
              <a:rPr lang="zh-TW" altLang="en-US" dirty="0" smtClean="0">
                <a:latin typeface="標楷體" pitchFamily="65" charset="-120"/>
                <a:ea typeface="標楷體" pitchFamily="65" charset="-120"/>
              </a:rPr>
              <a:t>月委託臺灣大學圖書館進行「建置</a:t>
            </a:r>
            <a:r>
              <a:rPr lang="en-US" altLang="zh-TW" dirty="0" smtClean="0">
                <a:latin typeface="標楷體" pitchFamily="65" charset="-120"/>
                <a:ea typeface="標楷體" pitchFamily="65" charset="-120"/>
              </a:rPr>
              <a:t>《</a:t>
            </a:r>
            <a:r>
              <a:rPr lang="zh-TW" altLang="en-US" dirty="0" smtClean="0">
                <a:latin typeface="標楷體" pitchFamily="65" charset="-120"/>
                <a:ea typeface="標楷體" pitchFamily="65" charset="-120"/>
              </a:rPr>
              <a:t>臺灣學術研究資源中心</a:t>
            </a:r>
            <a:r>
              <a:rPr lang="en-US" altLang="zh-TW" dirty="0" smtClean="0">
                <a:latin typeface="標楷體" pitchFamily="65" charset="-120"/>
                <a:ea typeface="標楷體" pitchFamily="65" charset="-120"/>
              </a:rPr>
              <a:t>》</a:t>
            </a:r>
            <a:r>
              <a:rPr lang="zh-TW" altLang="en-US" dirty="0" smtClean="0">
                <a:latin typeface="標楷體" pitchFamily="65" charset="-120"/>
                <a:ea typeface="標楷體" pitchFamily="65" charset="-120"/>
              </a:rPr>
              <a:t>運作架構、機制與執行策略計畫」，該計畫經教育部評估後，認為建置臺灣機構典藏，為政府當局刻不容緩之重要工作，因是於</a:t>
            </a:r>
            <a:r>
              <a:rPr lang="en-US" altLang="zh-TW" dirty="0" smtClean="0">
                <a:latin typeface="標楷體" pitchFamily="65" charset="-120"/>
                <a:ea typeface="標楷體" pitchFamily="65" charset="-120"/>
              </a:rPr>
              <a:t>2006</a:t>
            </a:r>
            <a:r>
              <a:rPr lang="zh-TW" altLang="en-US" dirty="0" smtClean="0">
                <a:latin typeface="標楷體" pitchFamily="65" charset="-120"/>
                <a:ea typeface="標楷體" pitchFamily="65" charset="-120"/>
              </a:rPr>
              <a:t>年</a:t>
            </a:r>
            <a:r>
              <a:rPr lang="en-US" altLang="zh-TW" dirty="0" smtClean="0">
                <a:latin typeface="標楷體" pitchFamily="65" charset="-120"/>
                <a:ea typeface="標楷體" pitchFamily="65" charset="-120"/>
              </a:rPr>
              <a:t>06</a:t>
            </a:r>
            <a:r>
              <a:rPr lang="zh-TW" altLang="en-US" dirty="0" smtClean="0">
                <a:latin typeface="標楷體" pitchFamily="65" charset="-120"/>
                <a:ea typeface="標楷體" pitchFamily="65" charset="-120"/>
              </a:rPr>
              <a:t>月開始，繼續委託臺灣大學圖書館執行「建置機構學術成果典藏計畫」，以臺灣大學為機構典藏的營運範例，開發機構典藏軟體與完備相關行政作業流程文件與標準規範，作為全臺灣各大學院校建置機構典藏的參考。</a:t>
            </a:r>
            <a:endParaRPr lang="zh-TW" altLang="en-US" dirty="0">
              <a:latin typeface="標楷體" pitchFamily="65" charset="-120"/>
              <a:ea typeface="標楷體" pitchFamily="65" charset="-120"/>
            </a:endParaRPr>
          </a:p>
        </p:txBody>
      </p:sp>
      <p:sp>
        <p:nvSpPr>
          <p:cNvPr id="5" name="日期版面配置區 4"/>
          <p:cNvSpPr>
            <a:spLocks noGrp="1"/>
          </p:cNvSpPr>
          <p:nvPr>
            <p:ph type="dt" idx="10"/>
          </p:nvPr>
        </p:nvSpPr>
        <p:spPr/>
        <p:txBody>
          <a:bodyPr/>
          <a:lstStyle/>
          <a:p>
            <a:pPr>
              <a:defRPr/>
            </a:pPr>
            <a:fld id="{145C9E15-7AC1-4A42-8D09-A02A11A30B3F}" type="datetime1">
              <a:rPr lang="zh-TW" altLang="en-US" smtClean="0"/>
              <a:pPr>
                <a:defRPr/>
              </a:pPr>
              <a:t>2012/12/13</a:t>
            </a:fld>
            <a:endParaRPr lang="zh-TW"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zh-TW" altLang="en-US" dirty="0" smtClean="0"/>
              <a:t>網路影響引用文獻行為：網路上可下載全文的論文被引用機會大。</a:t>
            </a:r>
            <a:r>
              <a:rPr lang="en-US" altLang="zh-TW" dirty="0" smtClean="0"/>
              <a:t>On-line</a:t>
            </a:r>
            <a:r>
              <a:rPr lang="zh-TW" altLang="en-US" dirty="0" smtClean="0"/>
              <a:t>論文的被引用率比</a:t>
            </a:r>
            <a:r>
              <a:rPr lang="en-US" altLang="zh-TW" dirty="0" smtClean="0"/>
              <a:t>off-line</a:t>
            </a:r>
            <a:r>
              <a:rPr lang="zh-TW" altLang="en-US" dirty="0" smtClean="0"/>
              <a:t>論文高 </a:t>
            </a:r>
            <a:r>
              <a:rPr lang="en-US" altLang="zh-TW" dirty="0" smtClean="0"/>
              <a:t>2.6 </a:t>
            </a:r>
            <a:r>
              <a:rPr lang="zh-TW" altLang="en-US" dirty="0" smtClean="0"/>
              <a:t>倍</a:t>
            </a:r>
            <a:br>
              <a:rPr lang="zh-TW" altLang="en-US" dirty="0" smtClean="0"/>
            </a:br>
            <a:r>
              <a:rPr lang="en-US" altLang="zh-TW" dirty="0" smtClean="0"/>
              <a:t>(Lawrence, Steve. “Online or invisible?” Nature. Vol.411, No.6837, p.521, 2001.) </a:t>
            </a:r>
          </a:p>
          <a:p>
            <a:endParaRPr lang="en-US" altLang="zh-TW" dirty="0" smtClean="0"/>
          </a:p>
          <a:p>
            <a:r>
              <a:rPr lang="zh-TW" altLang="en-US" dirty="0" smtClean="0"/>
              <a:t>將論文以自我典藏 </a:t>
            </a:r>
            <a:r>
              <a:rPr lang="en-US" altLang="zh-TW" dirty="0" smtClean="0"/>
              <a:t>(self archive) </a:t>
            </a:r>
            <a:r>
              <a:rPr lang="zh-TW" altLang="en-US" dirty="0" smtClean="0"/>
              <a:t>方式存放在開放取用 </a:t>
            </a:r>
            <a:r>
              <a:rPr lang="en-US" altLang="zh-TW" dirty="0" smtClean="0"/>
              <a:t>(open access) </a:t>
            </a:r>
            <a:r>
              <a:rPr lang="zh-TW" altLang="en-US" dirty="0" smtClean="0"/>
              <a:t>的機構典藏系統中，被引用機會大。</a:t>
            </a:r>
            <a:r>
              <a:rPr lang="en-US" altLang="zh-TW" dirty="0" smtClean="0"/>
              <a:t>Astrophysical Journal 72%</a:t>
            </a:r>
            <a:r>
              <a:rPr lang="zh-TW" altLang="en-US" dirty="0" smtClean="0"/>
              <a:t>的文章機構典藏於</a:t>
            </a:r>
            <a:r>
              <a:rPr lang="en-US" altLang="zh-TW" dirty="0" err="1" smtClean="0"/>
              <a:t>ArXiv</a:t>
            </a:r>
            <a:r>
              <a:rPr lang="zh-TW" altLang="en-US" dirty="0" smtClean="0"/>
              <a:t>資料庫公開取用，其引用次數為剩餘</a:t>
            </a:r>
            <a:r>
              <a:rPr lang="en-US" altLang="zh-TW" dirty="0" smtClean="0"/>
              <a:t>28%</a:t>
            </a:r>
            <a:r>
              <a:rPr lang="zh-TW" altLang="en-US" dirty="0" smtClean="0"/>
              <a:t>的文章作者自我典藏之兩倍。</a:t>
            </a:r>
            <a:br>
              <a:rPr lang="zh-TW" altLang="en-US" dirty="0" smtClean="0"/>
            </a:br>
            <a:r>
              <a:rPr lang="en-US" altLang="zh-TW" dirty="0" smtClean="0"/>
              <a:t>(Prosser, David C. (2005). The Next Information Revolution: How Open Access will Transform Scholarly Communications. http://eprints.rclis.org/archive/00003917/02/IYLIM_chapter.pdf) </a:t>
            </a:r>
          </a:p>
          <a:p>
            <a:endParaRPr lang="en-US" altLang="zh-TW" dirty="0" smtClean="0"/>
          </a:p>
        </p:txBody>
      </p:sp>
      <p:sp>
        <p:nvSpPr>
          <p:cNvPr id="5" name="日期版面配置區 4"/>
          <p:cNvSpPr>
            <a:spLocks noGrp="1"/>
          </p:cNvSpPr>
          <p:nvPr>
            <p:ph type="dt" idx="10"/>
          </p:nvPr>
        </p:nvSpPr>
        <p:spPr/>
        <p:txBody>
          <a:bodyPr/>
          <a:lstStyle/>
          <a:p>
            <a:pPr>
              <a:defRPr/>
            </a:pPr>
            <a:fld id="{674F9FE6-6B76-431E-93F7-F3C7548E964F}" type="datetime1">
              <a:rPr lang="zh-TW" altLang="en-US" smtClean="0"/>
              <a:pPr>
                <a:defRPr/>
              </a:pPr>
              <a:t>2012/12/13</a:t>
            </a:fld>
            <a:endParaRPr lang="zh-TW"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en-US" altLang="zh-TW" b="1" dirty="0" smtClean="0"/>
              <a:t>OAI</a:t>
            </a:r>
          </a:p>
          <a:p>
            <a:r>
              <a:rPr lang="en-US" altLang="zh-TW" sz="1200" kern="1200" dirty="0" smtClean="0">
                <a:solidFill>
                  <a:schemeClr val="tx1"/>
                </a:solidFill>
                <a:latin typeface="+mn-lt"/>
                <a:ea typeface="+mn-ea"/>
                <a:cs typeface="+mn-cs"/>
              </a:rPr>
              <a:t>2001</a:t>
            </a:r>
            <a:r>
              <a:rPr lang="zh-TW" altLang="zh-TW" sz="1200" kern="1200" dirty="0" smtClean="0">
                <a:solidFill>
                  <a:schemeClr val="tx1"/>
                </a:solidFill>
                <a:latin typeface="+mn-lt"/>
                <a:ea typeface="+mn-ea"/>
                <a:cs typeface="+mn-cs"/>
              </a:rPr>
              <a:t>年</a:t>
            </a:r>
            <a:r>
              <a:rPr lang="en-US" altLang="zh-TW" sz="1200" kern="1200" dirty="0" smtClean="0">
                <a:solidFill>
                  <a:schemeClr val="tx1"/>
                </a:solidFill>
                <a:latin typeface="+mn-lt"/>
                <a:ea typeface="+mn-ea"/>
                <a:cs typeface="+mn-cs"/>
              </a:rPr>
              <a:t>1</a:t>
            </a:r>
            <a:r>
              <a:rPr lang="zh-TW" altLang="zh-TW" sz="1200" kern="1200" dirty="0" smtClean="0">
                <a:solidFill>
                  <a:schemeClr val="tx1"/>
                </a:solidFill>
                <a:latin typeface="+mn-lt"/>
                <a:ea typeface="+mn-ea"/>
                <a:cs typeface="+mn-cs"/>
              </a:rPr>
              <a:t>月，有鑒於各資料庫系統，彼此互不隸屬，相關資料分散而難以統整，使得資料的流通有所限制，而發展出一套可以互通（</a:t>
            </a:r>
            <a:r>
              <a:rPr lang="en-US" altLang="zh-TW" sz="1200" kern="1200" dirty="0" smtClean="0">
                <a:solidFill>
                  <a:schemeClr val="tx1"/>
                </a:solidFill>
                <a:latin typeface="+mn-lt"/>
                <a:ea typeface="+mn-ea"/>
                <a:cs typeface="+mn-cs"/>
              </a:rPr>
              <a:t>interoperability</a:t>
            </a:r>
            <a:r>
              <a:rPr lang="zh-TW" altLang="zh-TW" sz="1200" kern="1200" dirty="0" smtClean="0">
                <a:solidFill>
                  <a:schemeClr val="tx1"/>
                </a:solidFill>
                <a:latin typeface="+mn-lt"/>
                <a:ea typeface="+mn-ea"/>
                <a:cs typeface="+mn-cs"/>
              </a:rPr>
              <a:t>）的標準架構，因此成立開放典藏計畫</a:t>
            </a:r>
            <a:r>
              <a:rPr lang="en-US" altLang="zh-TW" sz="1200" kern="1200" dirty="0" smtClean="0">
                <a:solidFill>
                  <a:schemeClr val="tx1"/>
                </a:solidFill>
                <a:latin typeface="+mn-lt"/>
                <a:ea typeface="+mn-ea"/>
                <a:cs typeface="+mn-cs"/>
              </a:rPr>
              <a:t>(OAI)</a:t>
            </a:r>
            <a:r>
              <a:rPr lang="zh-TW" altLang="zh-TW" sz="1200" kern="1200" dirty="0" smtClean="0">
                <a:solidFill>
                  <a:schemeClr val="tx1"/>
                </a:solidFill>
                <a:latin typeface="+mn-lt"/>
                <a:ea typeface="+mn-ea"/>
                <a:cs typeface="+mn-cs"/>
              </a:rPr>
              <a:t>。名為</a:t>
            </a:r>
            <a:r>
              <a:rPr lang="en-US" altLang="zh-TW" sz="1200" kern="1200" dirty="0" smtClean="0">
                <a:solidFill>
                  <a:schemeClr val="tx1"/>
                </a:solidFill>
                <a:latin typeface="+mn-lt"/>
                <a:ea typeface="+mn-ea"/>
                <a:cs typeface="+mn-cs"/>
              </a:rPr>
              <a:t>Open Archives Initiative Protocol for Metadata Harvesting (</a:t>
            </a:r>
            <a:r>
              <a:rPr lang="zh-TW" altLang="zh-TW" sz="1200" kern="1200" dirty="0" smtClean="0">
                <a:solidFill>
                  <a:schemeClr val="tx1"/>
                </a:solidFill>
                <a:latin typeface="+mn-lt"/>
                <a:ea typeface="+mn-ea"/>
                <a:cs typeface="+mn-cs"/>
              </a:rPr>
              <a:t>簡稱為</a:t>
            </a:r>
            <a:r>
              <a:rPr lang="en-US" altLang="zh-TW" sz="1200" kern="1200" dirty="0" smtClean="0">
                <a:solidFill>
                  <a:schemeClr val="tx1"/>
                </a:solidFill>
                <a:latin typeface="+mn-lt"/>
                <a:ea typeface="+mn-ea"/>
                <a:cs typeface="+mn-cs"/>
              </a:rPr>
              <a:t>OAI-PMH) </a:t>
            </a:r>
            <a:r>
              <a:rPr lang="zh-TW" altLang="zh-TW" sz="1200" kern="1200" dirty="0" smtClean="0">
                <a:solidFill>
                  <a:schemeClr val="tx1"/>
                </a:solidFill>
                <a:latin typeface="+mn-lt"/>
                <a:ea typeface="+mn-ea"/>
                <a:cs typeface="+mn-cs"/>
              </a:rPr>
              <a:t>的網路通訊協定，提供異質性資料庫間互通搜尋的解決方案。</a:t>
            </a:r>
          </a:p>
          <a:p>
            <a:r>
              <a:rPr lang="en-US" altLang="zh-TW" sz="1200" kern="1200" dirty="0" smtClean="0">
                <a:solidFill>
                  <a:schemeClr val="tx1"/>
                </a:solidFill>
                <a:latin typeface="+mn-lt"/>
                <a:ea typeface="+mn-ea"/>
                <a:cs typeface="+mn-cs"/>
              </a:rPr>
              <a:t>OAI-PMH</a:t>
            </a:r>
            <a:r>
              <a:rPr lang="zh-TW" altLang="zh-TW" sz="1200" kern="1200" dirty="0" smtClean="0">
                <a:solidFill>
                  <a:schemeClr val="tx1"/>
                </a:solidFill>
                <a:latin typeface="+mn-lt"/>
                <a:ea typeface="+mn-ea"/>
                <a:cs typeface="+mn-cs"/>
              </a:rPr>
              <a:t>運用網際網路（</a:t>
            </a:r>
            <a:r>
              <a:rPr lang="en-US" altLang="zh-TW" sz="1200" kern="1200" dirty="0" smtClean="0">
                <a:solidFill>
                  <a:schemeClr val="tx1"/>
                </a:solidFill>
                <a:latin typeface="+mn-lt"/>
                <a:ea typeface="+mn-ea"/>
                <a:cs typeface="+mn-cs"/>
              </a:rPr>
              <a:t>Internet</a:t>
            </a:r>
            <a:r>
              <a:rPr lang="zh-TW" altLang="zh-TW" sz="1200" kern="1200" dirty="0" smtClean="0">
                <a:solidFill>
                  <a:schemeClr val="tx1"/>
                </a:solidFill>
                <a:latin typeface="+mn-lt"/>
                <a:ea typeface="+mn-ea"/>
                <a:cs typeface="+mn-cs"/>
              </a:rPr>
              <a:t>）及詮釋資料（</a:t>
            </a:r>
            <a:r>
              <a:rPr lang="en-US" altLang="zh-TW" sz="1200" kern="1200" dirty="0" smtClean="0">
                <a:solidFill>
                  <a:schemeClr val="tx1"/>
                </a:solidFill>
                <a:latin typeface="+mn-lt"/>
                <a:ea typeface="+mn-ea"/>
                <a:cs typeface="+mn-cs"/>
              </a:rPr>
              <a:t>metadata</a:t>
            </a:r>
            <a:r>
              <a:rPr lang="zh-TW" altLang="zh-TW" sz="1200" kern="1200" dirty="0" smtClean="0">
                <a:solidFill>
                  <a:schemeClr val="tx1"/>
                </a:solidFill>
                <a:latin typeface="+mn-lt"/>
                <a:ea typeface="+mn-ea"/>
                <a:cs typeface="+mn-cs"/>
              </a:rPr>
              <a:t>，又稱後設資料） 兩種技術，在增強整合檢索功能及簡化系統開發難度上，達成了極佳的平衡。發布到網路上的學術資料，</a:t>
            </a:r>
            <a:r>
              <a:rPr lang="zh-TW" altLang="zh-TW" sz="1200" b="1" kern="1200" dirty="0" smtClean="0">
                <a:solidFill>
                  <a:schemeClr val="tx1"/>
                </a:solidFill>
                <a:latin typeface="+mn-lt"/>
                <a:ea typeface="+mn-ea"/>
                <a:cs typeface="+mn-cs"/>
              </a:rPr>
              <a:t>藉助</a:t>
            </a:r>
            <a:r>
              <a:rPr lang="en-US" altLang="zh-TW" sz="1200" b="1" kern="1200" dirty="0" smtClean="0">
                <a:solidFill>
                  <a:schemeClr val="tx1"/>
                </a:solidFill>
                <a:latin typeface="+mn-lt"/>
                <a:ea typeface="+mn-ea"/>
                <a:cs typeface="+mn-cs"/>
              </a:rPr>
              <a:t>OAI</a:t>
            </a:r>
            <a:r>
              <a:rPr lang="zh-TW" altLang="zh-TW" sz="1200" b="1" kern="1200" dirty="0" smtClean="0">
                <a:solidFill>
                  <a:schemeClr val="tx1"/>
                </a:solidFill>
                <a:latin typeface="+mn-lt"/>
                <a:ea typeface="+mn-ea"/>
                <a:cs typeface="+mn-cs"/>
              </a:rPr>
              <a:t>詮釋資料擷取協定，將可不受限於系統平台、應 用程式、領域、國界及語言，達到廣泛流通的目的</a:t>
            </a:r>
            <a:r>
              <a:rPr lang="zh-TW" altLang="zh-TW" sz="1200" kern="1200" dirty="0" smtClean="0">
                <a:solidFill>
                  <a:schemeClr val="tx1"/>
                </a:solidFill>
                <a:latin typeface="+mn-lt"/>
                <a:ea typeface="+mn-ea"/>
                <a:cs typeface="+mn-cs"/>
              </a:rPr>
              <a:t>。也因此，透過</a:t>
            </a:r>
            <a:r>
              <a:rPr lang="en-US" altLang="zh-TW" sz="1200" kern="1200" dirty="0" smtClean="0">
                <a:solidFill>
                  <a:schemeClr val="tx1"/>
                </a:solidFill>
                <a:latin typeface="+mn-lt"/>
                <a:ea typeface="+mn-ea"/>
                <a:cs typeface="+mn-cs"/>
              </a:rPr>
              <a:t>OAI</a:t>
            </a:r>
            <a:r>
              <a:rPr lang="zh-TW" altLang="zh-TW" sz="1200" kern="1200" smtClean="0">
                <a:solidFill>
                  <a:schemeClr val="tx1"/>
                </a:solidFill>
                <a:latin typeface="+mn-lt"/>
                <a:ea typeface="+mn-ea"/>
                <a:cs typeface="+mn-cs"/>
              </a:rPr>
              <a:t>詮釋資料擷取協定，使用者能利用最經濟的時間，取得更豐富且精確的資料。</a:t>
            </a:r>
            <a:endParaRPr lang="zh-TW" altLang="en-US" dirty="0"/>
          </a:p>
        </p:txBody>
      </p:sp>
      <p:sp>
        <p:nvSpPr>
          <p:cNvPr id="5" name="日期版面配置區 4"/>
          <p:cNvSpPr>
            <a:spLocks noGrp="1"/>
          </p:cNvSpPr>
          <p:nvPr>
            <p:ph type="dt" idx="10"/>
          </p:nvPr>
        </p:nvSpPr>
        <p:spPr/>
        <p:txBody>
          <a:bodyPr/>
          <a:lstStyle/>
          <a:p>
            <a:pPr>
              <a:defRPr/>
            </a:pPr>
            <a:fld id="{9DA664BC-AC71-44FE-94F6-FA6CC095D30F}" type="datetime1">
              <a:rPr lang="zh-TW" altLang="en-US" smtClean="0"/>
              <a:pPr>
                <a:defRPr/>
              </a:pPr>
              <a:t>2012/12/13</a:t>
            </a:fld>
            <a:endParaRPr lang="zh-TW"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5" name="日期版面配置區 4"/>
          <p:cNvSpPr>
            <a:spLocks noGrp="1"/>
          </p:cNvSpPr>
          <p:nvPr>
            <p:ph type="dt" idx="10"/>
          </p:nvPr>
        </p:nvSpPr>
        <p:spPr/>
        <p:txBody>
          <a:bodyPr/>
          <a:lstStyle/>
          <a:p>
            <a:pPr>
              <a:defRPr/>
            </a:pPr>
            <a:fld id="{79EBFC35-553E-4320-8676-A967C6399563}" type="datetime1">
              <a:rPr lang="zh-TW" altLang="en-US" smtClean="0"/>
              <a:pPr>
                <a:defRPr/>
              </a:pPr>
              <a:t>2012/12/13</a:t>
            </a:fld>
            <a:endParaRPr lang="zh-TW"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fontScale="77500" lnSpcReduction="20000"/>
          </a:bodyPr>
          <a:lstStyle/>
          <a:p>
            <a:pPr>
              <a:defRPr/>
            </a:pPr>
            <a:r>
              <a:rPr lang="zh-TW" altLang="zh-TW" b="1" dirty="0" smtClean="0"/>
              <a:t>數位典藏所涉及的授權行為，從授與權限的範圍而言，可分為「專屬授權」、「非專屬授權」與「</a:t>
            </a:r>
            <a:r>
              <a:rPr lang="zh-TW" altLang="en-US" b="1" dirty="0" smtClean="0"/>
              <a:t>非典型授權</a:t>
            </a:r>
            <a:r>
              <a:rPr lang="zh-TW" altLang="zh-TW" b="1" dirty="0" smtClean="0"/>
              <a:t>」三種。</a:t>
            </a:r>
            <a:endParaRPr lang="zh-TW" altLang="zh-TW" dirty="0" smtClean="0"/>
          </a:p>
          <a:p>
            <a:pPr>
              <a:defRPr/>
            </a:pPr>
            <a:r>
              <a:rPr lang="en-US" altLang="zh-TW" dirty="0" smtClean="0"/>
              <a:t>(1)</a:t>
            </a:r>
            <a:r>
              <a:rPr lang="zh-TW" altLang="zh-TW" dirty="0" smtClean="0"/>
              <a:t>「非專屬授權」</a:t>
            </a:r>
            <a:r>
              <a:rPr lang="en-US" altLang="zh-TW" dirty="0" smtClean="0"/>
              <a:t>(Non-exclusive License)</a:t>
            </a:r>
            <a:r>
              <a:rPr lang="zh-TW" altLang="zh-TW" dirty="0" smtClean="0"/>
              <a:t>之被授權人非經著作財產權人同意，不得將其被授與之權利再授權第三人利用。是非獨占性的授權，亦即授權人在訂立授權契約時，就相同的授權範圍，仍保留由自己使用或得再授與他人利用的權利；或於授權時，就相同的範圍已有其他被授權人存在。基本上，只要是非屬於專屬授權的型態，一般即可泛稱為「非專屬授權」（劉承愚、賴文智，民</a:t>
            </a:r>
            <a:r>
              <a:rPr lang="en-US" altLang="zh-TW" dirty="0" smtClean="0"/>
              <a:t>94</a:t>
            </a:r>
            <a:r>
              <a:rPr lang="zh-TW" altLang="zh-TW" dirty="0" smtClean="0"/>
              <a:t>）。依著作權法第三十七條第三項之規定，「非專屬授權之被授權人非經著作財產權人同意，不得將其被授與之權利再授權第三人利用。」由此一明文規定及前述著作權法第三十七條第四項規定之反面解釋，非專屬授權之效果應有以下之限制：</a:t>
            </a:r>
            <a:r>
              <a:rPr lang="en-US" altLang="zh-TW" dirty="0" smtClean="0"/>
              <a:t> </a:t>
            </a:r>
            <a:endParaRPr lang="zh-TW" altLang="zh-TW" dirty="0" smtClean="0"/>
          </a:p>
          <a:p>
            <a:pPr>
              <a:defRPr/>
            </a:pPr>
            <a:r>
              <a:rPr lang="zh-TW" altLang="zh-TW" dirty="0" smtClean="0"/>
              <a:t>非專屬授權之被授權人，僅享有利用之權，若未取得授權人之同意，則不得將其被授與之權利再授權給第三人。</a:t>
            </a:r>
            <a:r>
              <a:rPr lang="en-US" altLang="zh-TW" dirty="0" smtClean="0"/>
              <a:t> </a:t>
            </a:r>
            <a:endParaRPr lang="zh-TW" altLang="zh-TW" dirty="0" smtClean="0"/>
          </a:p>
          <a:p>
            <a:pPr>
              <a:defRPr/>
            </a:pPr>
            <a:r>
              <a:rPr lang="zh-TW" altLang="zh-TW" dirty="0" smtClean="0"/>
              <a:t>當第三人對授權範圍內的權利有所侵害時，非專屬授權之被授權人不得以自己之名義獨立提起訴訟；若因授權人怠於行使排除侵害之權，致被授權人受到損害時，被授權人只能依契約或法律規定，以利害關係人之身分代位行使授權人之權利，或向授權人請求債務不履行之損害賠償。</a:t>
            </a:r>
          </a:p>
          <a:p>
            <a:pPr>
              <a:defRPr/>
            </a:pPr>
            <a:r>
              <a:rPr lang="en-US" altLang="zh-TW" dirty="0" smtClean="0"/>
              <a:t> </a:t>
            </a:r>
            <a:endParaRPr lang="zh-TW" altLang="zh-TW" dirty="0" smtClean="0"/>
          </a:p>
          <a:p>
            <a:pPr>
              <a:defRPr/>
            </a:pPr>
            <a:r>
              <a:rPr lang="en-US" altLang="zh-TW" dirty="0" smtClean="0"/>
              <a:t>(2)</a:t>
            </a:r>
            <a:r>
              <a:rPr lang="zh-TW" altLang="zh-TW" dirty="0" smtClean="0"/>
              <a:t>「專屬授權」</a:t>
            </a:r>
            <a:r>
              <a:rPr lang="en-US" altLang="zh-TW" dirty="0" smtClean="0"/>
              <a:t>(Exclusive License)</a:t>
            </a:r>
            <a:r>
              <a:rPr lang="zh-TW" altLang="zh-TW" dirty="0" smtClean="0"/>
              <a:t>之被授權人在被授權範圍內，得以著作財產權人之地位行使權利，並得以自己名義為訴訟上之行為。是指獨占性的授權，亦即授權人僅授與被授權人一人在被授權範圍內，單獨享有行使智慧財產權的權利或地位。專屬被授權人在授權範圍內，取得相當於原授權人的所有權能（劉承愚、賴文智，民</a:t>
            </a:r>
            <a:r>
              <a:rPr lang="en-US" altLang="zh-TW" dirty="0" smtClean="0"/>
              <a:t>94</a:t>
            </a:r>
            <a:r>
              <a:rPr lang="zh-TW" altLang="zh-TW" dirty="0" smtClean="0"/>
              <a:t>）。依著作權法第三十七條第四項之規定，「專屬授權之被授權人在被授權範圍內，得以著作財產權人之地位行使權利，並得以自己名義為訴訟上之行為。著作財產權人在專屬授權範圍內，不得行使權利。」由此可歸納出專屬授權具有下列三項重要的效果：</a:t>
            </a:r>
            <a:r>
              <a:rPr lang="en-US" altLang="zh-TW" dirty="0" smtClean="0"/>
              <a:t> </a:t>
            </a:r>
            <a:endParaRPr lang="zh-TW" altLang="zh-TW" dirty="0" smtClean="0"/>
          </a:p>
          <a:p>
            <a:pPr>
              <a:defRPr/>
            </a:pPr>
            <a:r>
              <a:rPr lang="zh-TW" altLang="zh-TW" dirty="0" smtClean="0"/>
              <a:t>專屬授權之被授權人，在當事人雙方約定的授權範圍內，取得相當於原授權人的所有權能；故在解釋上專屬授權之被授權人亦享有將自己被授與的權能轉授權給第三人之權利。</a:t>
            </a:r>
            <a:r>
              <a:rPr lang="en-US" altLang="zh-TW" dirty="0" smtClean="0"/>
              <a:t> </a:t>
            </a:r>
            <a:endParaRPr lang="zh-TW" altLang="zh-TW" dirty="0" smtClean="0"/>
          </a:p>
          <a:p>
            <a:pPr>
              <a:defRPr/>
            </a:pPr>
            <a:r>
              <a:rPr lang="zh-TW" altLang="zh-TW" dirty="0" smtClean="0"/>
              <a:t>其次，當第三人對授權範圍內的權利有所侵害時，專屬授權之被授權人得以自己之名義獨立提起訴訟，亦即得以自己之名義為訴訟之原告。</a:t>
            </a:r>
          </a:p>
          <a:p>
            <a:pPr>
              <a:defRPr/>
            </a:pPr>
            <a:r>
              <a:rPr lang="zh-TW" altLang="zh-TW" dirty="0" smtClean="0"/>
              <a:t>除此之外，若雙方當事人沒有另為特別的約定，原則上在專屬授權範圍內，被授權人是唯一合法的權利行使者，即使是授權人本身也不得於授權期限內行使該權利。</a:t>
            </a:r>
            <a:endParaRPr lang="en-US" altLang="zh-TW" dirty="0" smtClean="0"/>
          </a:p>
          <a:p>
            <a:pPr>
              <a:defRPr/>
            </a:pPr>
            <a:endParaRPr lang="en-US" altLang="zh-TW" dirty="0" smtClean="0"/>
          </a:p>
          <a:p>
            <a:pPr>
              <a:defRPr/>
            </a:pPr>
            <a:r>
              <a:rPr lang="en-US" altLang="zh-TW" dirty="0" smtClean="0"/>
              <a:t>(3)</a:t>
            </a:r>
            <a:r>
              <a:rPr lang="zh-TW" altLang="zh-TW" dirty="0" smtClean="0"/>
              <a:t> 「</a:t>
            </a:r>
            <a:r>
              <a:rPr lang="zh-TW" altLang="en-US" dirty="0" smtClean="0"/>
              <a:t>非典型授權</a:t>
            </a:r>
            <a:r>
              <a:rPr lang="zh-TW" altLang="zh-TW" dirty="0" smtClean="0"/>
              <a:t>」</a:t>
            </a:r>
            <a:r>
              <a:rPr lang="zh-TW" altLang="en-US" dirty="0" smtClean="0"/>
              <a:t>介於專屬授權與非專屬授權。</a:t>
            </a:r>
            <a:endParaRPr lang="zh-TW" altLang="en-US" dirty="0"/>
          </a:p>
        </p:txBody>
      </p:sp>
      <p:sp>
        <p:nvSpPr>
          <p:cNvPr id="5" name="日期版面配置區 4"/>
          <p:cNvSpPr>
            <a:spLocks noGrp="1"/>
          </p:cNvSpPr>
          <p:nvPr>
            <p:ph type="dt" idx="10"/>
          </p:nvPr>
        </p:nvSpPr>
        <p:spPr/>
        <p:txBody>
          <a:bodyPr/>
          <a:lstStyle/>
          <a:p>
            <a:pPr>
              <a:defRPr/>
            </a:pPr>
            <a:fld id="{13670103-650C-4987-8A54-278898FCA08D}" type="datetime1">
              <a:rPr lang="zh-TW" altLang="en-US" smtClean="0"/>
              <a:pPr>
                <a:defRPr/>
              </a:pPr>
              <a:t>2012/12/13</a:t>
            </a:fld>
            <a:endParaRPr lang="zh-TW"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lnSpcReduction="10000"/>
          </a:bodyPr>
          <a:lstStyle/>
          <a:p>
            <a:r>
              <a:rPr lang="zh-TW" altLang="en-US" sz="1200" b="1" dirty="0" smtClean="0"/>
              <a:t>學生論文著作權歸屬</a:t>
            </a:r>
            <a:endParaRPr lang="en-US" altLang="zh-TW" sz="1200" b="1" dirty="0" smtClean="0"/>
          </a:p>
          <a:p>
            <a:r>
              <a:rPr lang="zh-TW" altLang="en-US" sz="1200" dirty="0" smtClean="0"/>
              <a:t>在著作權法之「觀念與表達二元論」之下，著作權法僅保護表達，而不及於其所含之觀念，故著作權法第十條之一規定：「依本法取得之著作權，其保護僅及於該著作之表達，而不及於其所表達之思想、程序、製程、系統、操作方法、概念、原理、發現。」</a:t>
            </a:r>
            <a:br>
              <a:rPr lang="zh-TW" altLang="en-US" sz="1200" dirty="0" smtClean="0"/>
            </a:br>
            <a:endParaRPr lang="en-US" altLang="zh-TW" sz="1200" dirty="0" smtClean="0"/>
          </a:p>
          <a:p>
            <a:r>
              <a:rPr lang="zh-TW" altLang="en-US" sz="1200" dirty="0" smtClean="0"/>
              <a:t>教授與學生間之學術論著在學術上如何明確其成就歸屬，涉及是否違反學術倫理，應依學術之特別認定標準，歸學術討論，但在著作權法上如何認定為何人之著作，主要之評定標準即在於到底是何人為論著表達之執筆者。</a:t>
            </a:r>
            <a:br>
              <a:rPr lang="zh-TW" altLang="en-US" sz="1200" dirty="0" smtClean="0"/>
            </a:br>
            <a:r>
              <a:rPr lang="zh-TW" altLang="en-US" sz="1200" dirty="0" smtClean="0"/>
              <a:t/>
            </a:r>
            <a:br>
              <a:rPr lang="zh-TW" altLang="en-US" sz="1200" dirty="0" smtClean="0"/>
            </a:br>
            <a:r>
              <a:rPr lang="zh-TW" altLang="en-US" sz="1200" dirty="0" smtClean="0"/>
              <a:t>學生撰寫的研究論文，如指導教授僅作大綱修正、方向指引、資料或意見之提供，再由學生獨立以文字表達撰寫，其間縱使教授之指正最具重要學術因素，然由於教授僅是在觀念思考方面之指導，並未實際參與文字表達撰寫，其著作人仍係實際為文字表達撰寫之學生，而非教授，學生僅需註明指導教授之名，以示尊重。</a:t>
            </a:r>
            <a:br>
              <a:rPr lang="zh-TW" altLang="en-US" sz="1200" dirty="0" smtClean="0"/>
            </a:br>
            <a:r>
              <a:rPr lang="zh-TW" altLang="en-US" sz="1200" dirty="0" smtClean="0"/>
              <a:t/>
            </a:r>
            <a:br>
              <a:rPr lang="zh-TW" altLang="en-US" sz="1200" dirty="0" smtClean="0"/>
            </a:br>
            <a:r>
              <a:rPr lang="zh-TW" altLang="en-US" sz="1200" dirty="0" smtClean="0"/>
              <a:t>著作權法第八條規定：「二人以上共同完成之著作，其各人之創作，不能分離利用者，為共同著作。」若學生撰寫研究論文時，指導教授不僅作大綱修正、方向指引、資料或意見之提供，甚至實際參與文字表達撰寫，其間不能分離利用者，則應係教授與學生之共同著作，其著作人為教授與學生二人。但並不是所有由二人以上所共同完成之著作就可稱為共同著作，必須在主觀上著作人間要有一同創作之合意，客觀上還要各著作人之創作不能分離利用，才是共同著作，若創作者根本無合作創作之主觀意識，縱使對於同一篇文章都有實際參與之事實，也不能被認為是共同著作。學生的論文同意指導教授之修改，還可以稱是共同著作，若教授將文章交由其他人共同作文字之大量修改，未經學生同意，就不能主張成為共同著作人。</a:t>
            </a:r>
            <a:br>
              <a:rPr lang="zh-TW" altLang="en-US" sz="1200" dirty="0" smtClean="0"/>
            </a:br>
            <a:endParaRPr lang="zh-TW" altLang="en-US" dirty="0"/>
          </a:p>
        </p:txBody>
      </p:sp>
      <p:sp>
        <p:nvSpPr>
          <p:cNvPr id="5" name="日期版面配置區 4"/>
          <p:cNvSpPr>
            <a:spLocks noGrp="1"/>
          </p:cNvSpPr>
          <p:nvPr>
            <p:ph type="dt" idx="10"/>
          </p:nvPr>
        </p:nvSpPr>
        <p:spPr/>
        <p:txBody>
          <a:bodyPr/>
          <a:lstStyle/>
          <a:p>
            <a:pPr>
              <a:defRPr/>
            </a:pPr>
            <a:fld id="{104F4FE9-BD22-4307-A423-502EF953A000}" type="datetime1">
              <a:rPr lang="zh-TW" altLang="en-US" smtClean="0"/>
              <a:pPr>
                <a:defRPr/>
              </a:pPr>
              <a:t>2012/12/13</a:t>
            </a:fld>
            <a:endParaRPr lang="zh-TW"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5" name="日期版面配置區 4"/>
          <p:cNvSpPr>
            <a:spLocks noGrp="1"/>
          </p:cNvSpPr>
          <p:nvPr>
            <p:ph type="dt" idx="10"/>
          </p:nvPr>
        </p:nvSpPr>
        <p:spPr/>
        <p:txBody>
          <a:bodyPr/>
          <a:lstStyle/>
          <a:p>
            <a:pPr>
              <a:defRPr/>
            </a:pPr>
            <a:fld id="{B03F7486-9B4D-4447-8599-672A0CC273D0}" type="datetime1">
              <a:rPr lang="zh-TW" altLang="en-US" smtClean="0"/>
              <a:pPr>
                <a:defRPr/>
              </a:pPr>
              <a:t>2012/12/13</a:t>
            </a:fld>
            <a:endParaRPr lang="zh-TW"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zh-TW" altLang="en-US" sz="1200" dirty="0" smtClean="0"/>
              <a:t>若無法在</a:t>
            </a:r>
            <a:r>
              <a:rPr lang="en-US" altLang="zh-TW" sz="1200" dirty="0" smtClean="0"/>
              <a:t>SHERPA/</a:t>
            </a:r>
            <a:r>
              <a:rPr lang="en-US" altLang="zh-TW" sz="1200" dirty="0" err="1" smtClean="0"/>
              <a:t>RoMEO</a:t>
            </a:r>
            <a:r>
              <a:rPr lang="zh-TW" altLang="en-US" sz="1200" dirty="0" smtClean="0"/>
              <a:t>查找到出版商的相關資料，表示該出版商的著作權政策不明，該出版商之著作權政策將被視為不允許典藏。</a:t>
            </a:r>
            <a:endParaRPr lang="zh-TW" altLang="en-US" dirty="0"/>
          </a:p>
        </p:txBody>
      </p:sp>
      <p:sp>
        <p:nvSpPr>
          <p:cNvPr id="5" name="日期版面配置區 4"/>
          <p:cNvSpPr>
            <a:spLocks noGrp="1"/>
          </p:cNvSpPr>
          <p:nvPr>
            <p:ph type="dt" idx="10"/>
          </p:nvPr>
        </p:nvSpPr>
        <p:spPr/>
        <p:txBody>
          <a:bodyPr/>
          <a:lstStyle/>
          <a:p>
            <a:pPr>
              <a:defRPr/>
            </a:pPr>
            <a:fld id="{00C38927-224A-410D-A565-A52881992929}" type="datetime1">
              <a:rPr lang="zh-TW" altLang="en-US" smtClean="0"/>
              <a:pPr>
                <a:defRPr/>
              </a:pPr>
              <a:t>2012/12/13</a:t>
            </a:fld>
            <a:endParaRPr lang="zh-TW"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zh-TW" altLang="en-US" dirty="0" smtClean="0"/>
              <a:t>全文筆數</a:t>
            </a:r>
            <a:r>
              <a:rPr lang="en-US" altLang="zh-TW" dirty="0" smtClean="0"/>
              <a:t>/</a:t>
            </a:r>
            <a:r>
              <a:rPr lang="zh-TW" altLang="en-US" dirty="0" smtClean="0"/>
              <a:t>總筆數 </a:t>
            </a:r>
            <a:r>
              <a:rPr lang="en-US" altLang="zh-TW" dirty="0" smtClean="0"/>
              <a:t>: 1330/1355 </a:t>
            </a:r>
            <a:br>
              <a:rPr lang="en-US" altLang="zh-TW" dirty="0" smtClean="0"/>
            </a:br>
            <a:r>
              <a:rPr lang="zh-TW" altLang="en-US" dirty="0" smtClean="0"/>
              <a:t>造訪人次 </a:t>
            </a:r>
            <a:r>
              <a:rPr lang="en-US" altLang="zh-TW" dirty="0" smtClean="0"/>
              <a:t>: 25743 </a:t>
            </a:r>
            <a:endParaRPr lang="zh-TW" altLang="en-US" dirty="0"/>
          </a:p>
        </p:txBody>
      </p:sp>
      <p:sp>
        <p:nvSpPr>
          <p:cNvPr id="5" name="日期版面配置區 4"/>
          <p:cNvSpPr>
            <a:spLocks noGrp="1"/>
          </p:cNvSpPr>
          <p:nvPr>
            <p:ph type="dt" idx="10"/>
          </p:nvPr>
        </p:nvSpPr>
        <p:spPr/>
        <p:txBody>
          <a:bodyPr/>
          <a:lstStyle/>
          <a:p>
            <a:pPr>
              <a:defRPr/>
            </a:pPr>
            <a:fld id="{E1E43AF5-E0FA-43C3-B11A-E9F1C40707DE}" type="datetime1">
              <a:rPr lang="zh-TW" altLang="en-US" smtClean="0"/>
              <a:pPr>
                <a:defRPr/>
              </a:pPr>
              <a:t>2012/12/13</a:t>
            </a:fld>
            <a:endParaRPr lang="zh-TW"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pPr eaLnBrk="1" hangingPunct="1"/>
            <a:r>
              <a:rPr lang="zh-TW" altLang="en-US" b="1" dirty="0" smtClean="0"/>
              <a:t>版權問題因應作為</a:t>
            </a:r>
            <a:endParaRPr lang="en-US" altLang="zh-TW" b="1" dirty="0" smtClean="0"/>
          </a:p>
          <a:p>
            <a:pPr eaLnBrk="1" hangingPunct="1"/>
            <a:r>
              <a:rPr lang="en-US" altLang="zh-TW" dirty="0" smtClean="0"/>
              <a:t>1.</a:t>
            </a:r>
            <a:r>
              <a:rPr lang="zh-TW" altLang="en-US" dirty="0" smtClean="0"/>
              <a:t>先典藏後公開 </a:t>
            </a:r>
            <a:r>
              <a:rPr lang="en-US" altLang="zh-TW" dirty="0" smtClean="0"/>
              <a:t>- </a:t>
            </a:r>
            <a:r>
              <a:rPr lang="zh-TW" altLang="en-US" dirty="0" smtClean="0"/>
              <a:t>限制閱讀權限或暫不開放，待解決版權問題後才公開。</a:t>
            </a:r>
            <a:endParaRPr lang="en-US" altLang="zh-TW" dirty="0" smtClean="0"/>
          </a:p>
          <a:p>
            <a:pPr eaLnBrk="1" hangingPunct="1"/>
            <a:r>
              <a:rPr lang="en-US" altLang="zh-TW" dirty="0" smtClean="0"/>
              <a:t>2.</a:t>
            </a:r>
            <a:r>
              <a:rPr lang="zh-TW" altLang="en-US" dirty="0" smtClean="0"/>
              <a:t>修改呈現樣式</a:t>
            </a:r>
            <a:r>
              <a:rPr lang="en-US" altLang="zh-TW" dirty="0" smtClean="0"/>
              <a:t>-  </a:t>
            </a:r>
            <a:r>
              <a:rPr lang="zh-TW" altLang="en-US" dirty="0" smtClean="0"/>
              <a:t>出版社回應已修改呈現樣式的版本，為自我典藏可容忍範圍。</a:t>
            </a:r>
            <a:endParaRPr lang="en-US" altLang="zh-TW" dirty="0" smtClean="0"/>
          </a:p>
          <a:p>
            <a:pPr eaLnBrk="1" hangingPunct="1"/>
            <a:r>
              <a:rPr lang="en-US" altLang="zh-TW" dirty="0" smtClean="0"/>
              <a:t>3.</a:t>
            </a:r>
            <a:r>
              <a:rPr lang="zh-TW" altLang="en-US" dirty="0" smtClean="0"/>
              <a:t>加強宣導版權問題，鼓勵提交</a:t>
            </a:r>
            <a:r>
              <a:rPr lang="en-US" altLang="zh-TW" dirty="0" smtClean="0"/>
              <a:t>pre-print</a:t>
            </a:r>
            <a:r>
              <a:rPr lang="zh-TW" altLang="en-US" dirty="0" smtClean="0"/>
              <a:t>。</a:t>
            </a:r>
          </a:p>
        </p:txBody>
      </p:sp>
      <p:sp>
        <p:nvSpPr>
          <p:cNvPr id="5" name="日期版面配置區 4"/>
          <p:cNvSpPr>
            <a:spLocks noGrp="1"/>
          </p:cNvSpPr>
          <p:nvPr>
            <p:ph type="dt" idx="10"/>
          </p:nvPr>
        </p:nvSpPr>
        <p:spPr/>
        <p:txBody>
          <a:bodyPr/>
          <a:lstStyle/>
          <a:p>
            <a:pPr>
              <a:defRPr/>
            </a:pPr>
            <a:fld id="{610749B1-0BB7-4F1D-93CB-2C1AD4738662}" type="datetime1">
              <a:rPr lang="zh-TW" altLang="en-US" smtClean="0"/>
              <a:pPr>
                <a:defRPr/>
              </a:pPr>
              <a:t>2012/12/13</a:t>
            </a:fld>
            <a:endParaRPr lang="zh-TW"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9" name="標題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zh-TW" altLang="en-US" smtClean="0"/>
              <a:t>按一下以編輯母片標題樣式</a:t>
            </a:r>
            <a:endParaRPr lang="en-US"/>
          </a:p>
        </p:txBody>
      </p:sp>
      <p:sp>
        <p:nvSpPr>
          <p:cNvPr id="17" name="副標題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TW" altLang="en-US" smtClean="0"/>
              <a:t>按一下以編輯母片副標題樣式</a:t>
            </a:r>
            <a:endParaRPr lang="en-US"/>
          </a:p>
        </p:txBody>
      </p:sp>
      <p:sp>
        <p:nvSpPr>
          <p:cNvPr id="4" name="日期版面配置區 29"/>
          <p:cNvSpPr>
            <a:spLocks noGrp="1"/>
          </p:cNvSpPr>
          <p:nvPr>
            <p:ph type="dt" sz="half" idx="10"/>
          </p:nvPr>
        </p:nvSpPr>
        <p:spPr/>
        <p:txBody>
          <a:bodyPr/>
          <a:lstStyle>
            <a:lvl1pPr>
              <a:defRPr/>
            </a:lvl1pPr>
          </a:lstStyle>
          <a:p>
            <a:pPr>
              <a:defRPr/>
            </a:pPr>
            <a:endParaRPr lang="zh-TW" altLang="en-US"/>
          </a:p>
        </p:txBody>
      </p:sp>
      <p:sp>
        <p:nvSpPr>
          <p:cNvPr id="5" name="頁尾版面配置區 18"/>
          <p:cNvSpPr>
            <a:spLocks noGrp="1"/>
          </p:cNvSpPr>
          <p:nvPr>
            <p:ph type="ftr" sz="quarter" idx="11"/>
          </p:nvPr>
        </p:nvSpPr>
        <p:spPr/>
        <p:txBody>
          <a:bodyPr/>
          <a:lstStyle>
            <a:lvl1pPr>
              <a:defRPr>
                <a:solidFill>
                  <a:srgbClr val="CCE1F3"/>
                </a:solidFill>
              </a:defRPr>
            </a:lvl1pPr>
          </a:lstStyle>
          <a:p>
            <a:endParaRPr lang="en-US" altLang="zh-TW"/>
          </a:p>
        </p:txBody>
      </p:sp>
      <p:sp>
        <p:nvSpPr>
          <p:cNvPr id="6" name="投影片編號版面配置區 26"/>
          <p:cNvSpPr>
            <a:spLocks noGrp="1"/>
          </p:cNvSpPr>
          <p:nvPr>
            <p:ph type="sldNum" sz="quarter" idx="12"/>
          </p:nvPr>
        </p:nvSpPr>
        <p:spPr/>
        <p:txBody>
          <a:bodyPr/>
          <a:lstStyle>
            <a:lvl1pPr>
              <a:defRPr b="1">
                <a:solidFill>
                  <a:srgbClr val="0000CC"/>
                </a:solidFill>
                <a:latin typeface="Times New Roman" pitchFamily="18" charset="0"/>
                <a:cs typeface="Times New Roman" pitchFamily="18" charset="0"/>
              </a:defRPr>
            </a:lvl1pPr>
          </a:lstStyle>
          <a:p>
            <a:pPr>
              <a:defRPr/>
            </a:pPr>
            <a:fld id="{1EB35568-818F-4A11-AF15-DCB788CD52C6}" type="slidenum">
              <a:rPr lang="zh-TW" altLang="en-US"/>
              <a:pPr>
                <a:defRPr/>
              </a:pPr>
              <a:t>‹#›</a:t>
            </a:fld>
            <a:endParaRPr lang="zh-TW" alt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2627784" y="44624"/>
            <a:ext cx="5760640" cy="792089"/>
          </a:xfrm>
        </p:spPr>
        <p:txBody>
          <a:bodyPr/>
          <a:lstStyle>
            <a:lvl1pPr algn="ctr">
              <a:defRPr/>
            </a:lvl1pPr>
          </a:lstStyle>
          <a:p>
            <a:r>
              <a:rPr lang="zh-TW" altLang="en-US" dirty="0" smtClean="0"/>
              <a:t>按一下以編輯母片標題樣式</a:t>
            </a:r>
            <a:endParaRPr lang="en-US" dirty="0"/>
          </a:p>
        </p:txBody>
      </p:sp>
      <p:sp>
        <p:nvSpPr>
          <p:cNvPr id="3" name="內容版面配置區 2"/>
          <p:cNvSpPr>
            <a:spLocks noGrp="1"/>
          </p:cNvSpPr>
          <p:nvPr>
            <p:ph idx="1"/>
          </p:nvPr>
        </p:nvSpPr>
        <p:spPr/>
        <p:txBody>
          <a:bodyPr/>
          <a:lstStyle>
            <a:lvl1pPr algn="ctr">
              <a:defRPr>
                <a:solidFill>
                  <a:srgbClr val="660033"/>
                </a:solidFill>
              </a:defRPr>
            </a:lvl1p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en-US" dirty="0"/>
          </a:p>
        </p:txBody>
      </p:sp>
      <p:sp>
        <p:nvSpPr>
          <p:cNvPr id="4" name="日期版面配置區 9"/>
          <p:cNvSpPr>
            <a:spLocks noGrp="1"/>
          </p:cNvSpPr>
          <p:nvPr>
            <p:ph type="dt" sz="half" idx="10"/>
          </p:nvPr>
        </p:nvSpPr>
        <p:spPr/>
        <p:txBody>
          <a:bodyPr/>
          <a:lstStyle>
            <a:lvl1pPr>
              <a:defRPr/>
            </a:lvl1pPr>
          </a:lstStyle>
          <a:p>
            <a:pPr>
              <a:defRPr/>
            </a:pPr>
            <a:endParaRPr lang="zh-TW" altLang="en-US"/>
          </a:p>
        </p:txBody>
      </p:sp>
      <p:sp>
        <p:nvSpPr>
          <p:cNvPr id="5" name="頁尾版面配置區 21"/>
          <p:cNvSpPr>
            <a:spLocks noGrp="1"/>
          </p:cNvSpPr>
          <p:nvPr>
            <p:ph type="ftr" sz="quarter" idx="11"/>
          </p:nvPr>
        </p:nvSpPr>
        <p:spPr/>
        <p:txBody>
          <a:bodyPr/>
          <a:lstStyle>
            <a:lvl1pPr>
              <a:defRPr/>
            </a:lvl1pPr>
          </a:lstStyle>
          <a:p>
            <a:endParaRPr lang="en-US" altLang="zh-TW"/>
          </a:p>
        </p:txBody>
      </p:sp>
      <p:sp>
        <p:nvSpPr>
          <p:cNvPr id="6" name="投影片編號版面配置區 17"/>
          <p:cNvSpPr>
            <a:spLocks noGrp="1"/>
          </p:cNvSpPr>
          <p:nvPr>
            <p:ph type="sldNum" sz="quarter" idx="12"/>
          </p:nvPr>
        </p:nvSpPr>
        <p:spPr/>
        <p:txBody>
          <a:bodyPr/>
          <a:lstStyle>
            <a:lvl1pPr>
              <a:defRPr/>
            </a:lvl1pPr>
          </a:lstStyle>
          <a:p>
            <a:pPr>
              <a:defRPr/>
            </a:pPr>
            <a:fld id="{C0045E1E-B945-4067-86AF-50E2F7864830}" type="slidenum">
              <a:rPr lang="zh-TW" altLang="en-US"/>
              <a:pPr>
                <a:defRPr/>
              </a:pPr>
              <a:t>‹#›</a:t>
            </a:fld>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a:defRPr/>
            </a:lvl1pPr>
          </a:lstStyle>
          <a:p>
            <a:pPr>
              <a:defRPr/>
            </a:pPr>
            <a:endParaRPr lang="zh-TW" altLang="en-US"/>
          </a:p>
        </p:txBody>
      </p:sp>
      <p:sp>
        <p:nvSpPr>
          <p:cNvPr id="5" name="頁尾版面配置區 4"/>
          <p:cNvSpPr>
            <a:spLocks noGrp="1"/>
          </p:cNvSpPr>
          <p:nvPr>
            <p:ph type="ftr" sz="quarter" idx="11"/>
          </p:nvPr>
        </p:nvSpPr>
        <p:spPr/>
        <p:txBody>
          <a:bodyPr/>
          <a:lstStyle>
            <a:lvl1pPr>
              <a:defRPr>
                <a:solidFill>
                  <a:srgbClr val="CCE1F3"/>
                </a:solidFill>
              </a:defRPr>
            </a:lvl1pPr>
          </a:lstStyle>
          <a:p>
            <a:endParaRPr lang="en-US" altLang="zh-TW"/>
          </a:p>
        </p:txBody>
      </p:sp>
      <p:sp>
        <p:nvSpPr>
          <p:cNvPr id="6" name="投影片編號版面配置區 5"/>
          <p:cNvSpPr>
            <a:spLocks noGrp="1"/>
          </p:cNvSpPr>
          <p:nvPr>
            <p:ph type="sldNum" sz="quarter" idx="12"/>
          </p:nvPr>
        </p:nvSpPr>
        <p:spPr/>
        <p:txBody>
          <a:bodyPr/>
          <a:lstStyle>
            <a:lvl1pPr>
              <a:defRPr>
                <a:latin typeface="Times New Roman" pitchFamily="18" charset="0"/>
                <a:cs typeface="Times New Roman" pitchFamily="18" charset="0"/>
              </a:defRPr>
            </a:lvl1pPr>
          </a:lstStyle>
          <a:p>
            <a:pPr>
              <a:defRPr/>
            </a:pPr>
            <a:fld id="{DBB61515-F7A7-442B-AF88-452CDEEC6273}" type="slidenum">
              <a:rPr lang="zh-TW" altLang="en-US"/>
              <a:pPr>
                <a:defRPr/>
              </a:pPr>
              <a:t>‹#›</a:t>
            </a:fld>
            <a:endParaRPr lang="zh-TW" alt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704088"/>
            <a:ext cx="8229600" cy="1143000"/>
          </a:xfrm>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9"/>
          <p:cNvSpPr>
            <a:spLocks noGrp="1"/>
          </p:cNvSpPr>
          <p:nvPr>
            <p:ph type="dt" sz="half" idx="10"/>
          </p:nvPr>
        </p:nvSpPr>
        <p:spPr/>
        <p:txBody>
          <a:bodyPr/>
          <a:lstStyle>
            <a:lvl1pPr>
              <a:defRPr/>
            </a:lvl1pPr>
          </a:lstStyle>
          <a:p>
            <a:pPr>
              <a:defRPr/>
            </a:pPr>
            <a:endParaRPr lang="zh-TW" altLang="en-US"/>
          </a:p>
        </p:txBody>
      </p:sp>
      <p:sp>
        <p:nvSpPr>
          <p:cNvPr id="6" name="頁尾版面配置區 21"/>
          <p:cNvSpPr>
            <a:spLocks noGrp="1"/>
          </p:cNvSpPr>
          <p:nvPr>
            <p:ph type="ftr" sz="quarter" idx="11"/>
          </p:nvPr>
        </p:nvSpPr>
        <p:spPr/>
        <p:txBody>
          <a:bodyPr/>
          <a:lstStyle>
            <a:lvl1pPr>
              <a:defRPr/>
            </a:lvl1pPr>
          </a:lstStyle>
          <a:p>
            <a:endParaRPr lang="en-US" altLang="zh-TW"/>
          </a:p>
        </p:txBody>
      </p:sp>
      <p:sp>
        <p:nvSpPr>
          <p:cNvPr id="7" name="投影片編號版面配置區 17"/>
          <p:cNvSpPr>
            <a:spLocks noGrp="1"/>
          </p:cNvSpPr>
          <p:nvPr>
            <p:ph type="sldNum" sz="quarter" idx="12"/>
          </p:nvPr>
        </p:nvSpPr>
        <p:spPr/>
        <p:txBody>
          <a:bodyPr/>
          <a:lstStyle>
            <a:lvl1pPr>
              <a:defRPr/>
            </a:lvl1pPr>
          </a:lstStyle>
          <a:p>
            <a:pPr>
              <a:defRPr/>
            </a:pPr>
            <a:fld id="{F8834E1F-2F15-43EB-8809-58ABA8766B7D}" type="slidenum">
              <a:rPr lang="zh-TW" altLang="en-US"/>
              <a:pPr>
                <a:defRPr/>
              </a:pPr>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704088"/>
            <a:ext cx="8229600" cy="1143000"/>
          </a:xfrm>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zh-TW" altLang="en-US" smtClean="0"/>
              <a:t>按一下以編輯母片文字樣式</a:t>
            </a:r>
          </a:p>
        </p:txBody>
      </p:sp>
      <p:sp>
        <p:nvSpPr>
          <p:cNvPr id="4" name="文字版面配置區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zh-TW" altLang="en-US" smtClean="0"/>
              <a:t>按一下以編輯母片文字樣式</a:t>
            </a:r>
          </a:p>
        </p:txBody>
      </p:sp>
      <p:sp>
        <p:nvSpPr>
          <p:cNvPr id="5" name="內容版面配置區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6" name="內容版面配置區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9"/>
          <p:cNvSpPr>
            <a:spLocks noGrp="1"/>
          </p:cNvSpPr>
          <p:nvPr>
            <p:ph type="dt" sz="half" idx="10"/>
          </p:nvPr>
        </p:nvSpPr>
        <p:spPr/>
        <p:txBody>
          <a:bodyPr/>
          <a:lstStyle>
            <a:lvl1pPr>
              <a:defRPr/>
            </a:lvl1pPr>
          </a:lstStyle>
          <a:p>
            <a:pPr>
              <a:defRPr/>
            </a:pPr>
            <a:endParaRPr lang="zh-TW" altLang="en-US"/>
          </a:p>
        </p:txBody>
      </p:sp>
      <p:sp>
        <p:nvSpPr>
          <p:cNvPr id="8" name="頁尾版面配置區 21"/>
          <p:cNvSpPr>
            <a:spLocks noGrp="1"/>
          </p:cNvSpPr>
          <p:nvPr>
            <p:ph type="ftr" sz="quarter" idx="11"/>
          </p:nvPr>
        </p:nvSpPr>
        <p:spPr/>
        <p:txBody>
          <a:bodyPr/>
          <a:lstStyle>
            <a:lvl1pPr>
              <a:defRPr/>
            </a:lvl1pPr>
          </a:lstStyle>
          <a:p>
            <a:endParaRPr lang="en-US" altLang="zh-TW"/>
          </a:p>
        </p:txBody>
      </p:sp>
      <p:sp>
        <p:nvSpPr>
          <p:cNvPr id="9" name="投影片編號版面配置區 17"/>
          <p:cNvSpPr>
            <a:spLocks noGrp="1"/>
          </p:cNvSpPr>
          <p:nvPr>
            <p:ph type="sldNum" sz="quarter" idx="12"/>
          </p:nvPr>
        </p:nvSpPr>
        <p:spPr/>
        <p:txBody>
          <a:bodyPr/>
          <a:lstStyle>
            <a:lvl1pPr>
              <a:defRPr/>
            </a:lvl1pPr>
          </a:lstStyle>
          <a:p>
            <a:pPr>
              <a:defRPr/>
            </a:pPr>
            <a:fld id="{3BADC7B5-9D79-4336-8343-6C341B5CE045}" type="slidenum">
              <a:rPr lang="zh-TW" altLang="en-US"/>
              <a:pPr>
                <a:defRPr/>
              </a:pPr>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zh-TW" altLang="en-US" smtClean="0"/>
              <a:t>按一下以編輯母片標題樣式</a:t>
            </a:r>
            <a:endParaRPr lang="en-US"/>
          </a:p>
        </p:txBody>
      </p:sp>
      <p:sp>
        <p:nvSpPr>
          <p:cNvPr id="3" name="日期版面配置區 9"/>
          <p:cNvSpPr>
            <a:spLocks noGrp="1"/>
          </p:cNvSpPr>
          <p:nvPr>
            <p:ph type="dt" sz="half" idx="10"/>
          </p:nvPr>
        </p:nvSpPr>
        <p:spPr/>
        <p:txBody>
          <a:bodyPr/>
          <a:lstStyle>
            <a:lvl1pPr>
              <a:defRPr/>
            </a:lvl1pPr>
          </a:lstStyle>
          <a:p>
            <a:pPr>
              <a:defRPr/>
            </a:pPr>
            <a:endParaRPr lang="zh-TW" altLang="en-US"/>
          </a:p>
        </p:txBody>
      </p:sp>
      <p:sp>
        <p:nvSpPr>
          <p:cNvPr id="4" name="頁尾版面配置區 21"/>
          <p:cNvSpPr>
            <a:spLocks noGrp="1"/>
          </p:cNvSpPr>
          <p:nvPr>
            <p:ph type="ftr" sz="quarter" idx="11"/>
          </p:nvPr>
        </p:nvSpPr>
        <p:spPr/>
        <p:txBody>
          <a:bodyPr/>
          <a:lstStyle>
            <a:lvl1pPr>
              <a:defRPr/>
            </a:lvl1pPr>
          </a:lstStyle>
          <a:p>
            <a:endParaRPr lang="en-US" altLang="zh-TW"/>
          </a:p>
        </p:txBody>
      </p:sp>
      <p:sp>
        <p:nvSpPr>
          <p:cNvPr id="5" name="投影片編號版面配置區 17"/>
          <p:cNvSpPr>
            <a:spLocks noGrp="1"/>
          </p:cNvSpPr>
          <p:nvPr>
            <p:ph type="sldNum" sz="quarter" idx="12"/>
          </p:nvPr>
        </p:nvSpPr>
        <p:spPr/>
        <p:txBody>
          <a:bodyPr/>
          <a:lstStyle>
            <a:lvl1pPr>
              <a:defRPr/>
            </a:lvl1pPr>
          </a:lstStyle>
          <a:p>
            <a:pPr>
              <a:defRPr/>
            </a:pPr>
            <a:fld id="{C8FBEAAA-902C-43FE-A4EF-1BE18DFC4405}" type="slidenum">
              <a:rPr lang="zh-TW" altLang="en-US"/>
              <a:pPr>
                <a:defRPr/>
              </a:pPr>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9"/>
          <p:cNvSpPr>
            <a:spLocks noGrp="1"/>
          </p:cNvSpPr>
          <p:nvPr>
            <p:ph type="dt" sz="half" idx="10"/>
          </p:nvPr>
        </p:nvSpPr>
        <p:spPr/>
        <p:txBody>
          <a:bodyPr/>
          <a:lstStyle>
            <a:lvl1pPr>
              <a:defRPr/>
            </a:lvl1pPr>
          </a:lstStyle>
          <a:p>
            <a:pPr>
              <a:defRPr/>
            </a:pPr>
            <a:endParaRPr lang="zh-TW" altLang="en-US"/>
          </a:p>
        </p:txBody>
      </p:sp>
      <p:sp>
        <p:nvSpPr>
          <p:cNvPr id="3" name="頁尾版面配置區 21"/>
          <p:cNvSpPr>
            <a:spLocks noGrp="1"/>
          </p:cNvSpPr>
          <p:nvPr>
            <p:ph type="ftr" sz="quarter" idx="11"/>
          </p:nvPr>
        </p:nvSpPr>
        <p:spPr/>
        <p:txBody>
          <a:bodyPr/>
          <a:lstStyle>
            <a:lvl1pPr>
              <a:defRPr/>
            </a:lvl1pPr>
          </a:lstStyle>
          <a:p>
            <a:endParaRPr lang="en-US" altLang="zh-TW"/>
          </a:p>
        </p:txBody>
      </p:sp>
      <p:sp>
        <p:nvSpPr>
          <p:cNvPr id="4" name="投影片編號版面配置區 17"/>
          <p:cNvSpPr>
            <a:spLocks noGrp="1"/>
          </p:cNvSpPr>
          <p:nvPr>
            <p:ph type="sldNum" sz="quarter" idx="12"/>
          </p:nvPr>
        </p:nvSpPr>
        <p:spPr/>
        <p:txBody>
          <a:bodyPr/>
          <a:lstStyle>
            <a:lvl1pPr>
              <a:defRPr/>
            </a:lvl1pPr>
          </a:lstStyle>
          <a:p>
            <a:pPr>
              <a:defRPr/>
            </a:pPr>
            <a:fld id="{38CC0A53-9139-4919-9529-A90F516CB245}" type="slidenum">
              <a:rPr lang="zh-TW" altLang="en-US"/>
              <a:pPr>
                <a:defRPr/>
              </a:pPr>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zh-TW" altLang="en-US" smtClean="0"/>
              <a:t>按一下以編輯母片標題樣式</a:t>
            </a:r>
            <a:endParaRPr lang="en-US"/>
          </a:p>
        </p:txBody>
      </p:sp>
      <p:sp>
        <p:nvSpPr>
          <p:cNvPr id="3" name="文字版面配置區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zh-TW" altLang="en-US" smtClean="0"/>
              <a:t>按一下以編輯母片文字樣式</a:t>
            </a:r>
          </a:p>
        </p:txBody>
      </p:sp>
      <p:sp>
        <p:nvSpPr>
          <p:cNvPr id="4" name="內容版面配置區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9"/>
          <p:cNvSpPr>
            <a:spLocks noGrp="1"/>
          </p:cNvSpPr>
          <p:nvPr>
            <p:ph type="dt" sz="half" idx="10"/>
          </p:nvPr>
        </p:nvSpPr>
        <p:spPr/>
        <p:txBody>
          <a:bodyPr/>
          <a:lstStyle>
            <a:lvl1pPr>
              <a:defRPr/>
            </a:lvl1pPr>
          </a:lstStyle>
          <a:p>
            <a:pPr>
              <a:defRPr/>
            </a:pPr>
            <a:endParaRPr lang="zh-TW" altLang="en-US"/>
          </a:p>
        </p:txBody>
      </p:sp>
      <p:sp>
        <p:nvSpPr>
          <p:cNvPr id="6" name="頁尾版面配置區 21"/>
          <p:cNvSpPr>
            <a:spLocks noGrp="1"/>
          </p:cNvSpPr>
          <p:nvPr>
            <p:ph type="ftr" sz="quarter" idx="11"/>
          </p:nvPr>
        </p:nvSpPr>
        <p:spPr/>
        <p:txBody>
          <a:bodyPr/>
          <a:lstStyle>
            <a:lvl1pPr>
              <a:defRPr/>
            </a:lvl1pPr>
          </a:lstStyle>
          <a:p>
            <a:endParaRPr lang="en-US" altLang="zh-TW"/>
          </a:p>
        </p:txBody>
      </p:sp>
      <p:sp>
        <p:nvSpPr>
          <p:cNvPr id="7" name="投影片編號版面配置區 17"/>
          <p:cNvSpPr>
            <a:spLocks noGrp="1"/>
          </p:cNvSpPr>
          <p:nvPr>
            <p:ph type="sldNum" sz="quarter" idx="12"/>
          </p:nvPr>
        </p:nvSpPr>
        <p:spPr/>
        <p:txBody>
          <a:bodyPr/>
          <a:lstStyle>
            <a:lvl1pPr>
              <a:defRPr/>
            </a:lvl1pPr>
          </a:lstStyle>
          <a:p>
            <a:pPr>
              <a:defRPr/>
            </a:pPr>
            <a:fld id="{9E079900-BF96-4437-BD4B-3CF7D6C5056C}" type="slidenum">
              <a:rPr lang="zh-TW" altLang="en-US"/>
              <a:pPr>
                <a:defRPr/>
              </a:pPr>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5" name="剪去並圓角化單一角落矩形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en-US" b="0" dirty="0"/>
          </a:p>
        </p:txBody>
      </p:sp>
      <p:sp>
        <p:nvSpPr>
          <p:cNvPr id="6" name="直角三角形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en-US" b="0" dirty="0"/>
          </a:p>
        </p:txBody>
      </p:sp>
      <p:sp>
        <p:nvSpPr>
          <p:cNvPr id="7" name="手繪多邊形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kumimoji="0" lang="en-US" b="0" dirty="0">
              <a:latin typeface="+mn-lt"/>
              <a:ea typeface="+mn-ea"/>
            </a:endParaRPr>
          </a:p>
        </p:txBody>
      </p:sp>
      <p:sp>
        <p:nvSpPr>
          <p:cNvPr id="8" name="手繪多邊形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kumimoji="0" lang="en-US" b="0" dirty="0">
              <a:latin typeface="+mn-lt"/>
              <a:ea typeface="+mn-ea"/>
            </a:endParaRPr>
          </a:p>
        </p:txBody>
      </p:sp>
      <p:sp>
        <p:nvSpPr>
          <p:cNvPr id="2" name="標題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zh-TW" altLang="en-US" smtClean="0"/>
              <a:t>按一下以編輯母片標題樣式</a:t>
            </a:r>
            <a:endParaRPr lang="en-US"/>
          </a:p>
        </p:txBody>
      </p:sp>
      <p:sp>
        <p:nvSpPr>
          <p:cNvPr id="4" name="文字版面配置區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zh-TW" altLang="en-US" smtClean="0"/>
              <a:t>按一下以編輯母片文字樣式</a:t>
            </a:r>
          </a:p>
        </p:txBody>
      </p:sp>
      <p:sp>
        <p:nvSpPr>
          <p:cNvPr id="3" name="圖片版面配置區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zh-TW" altLang="en-US" noProof="0" smtClean="0"/>
              <a:t>按一下圖示以新增圖片</a:t>
            </a:r>
            <a:endParaRPr lang="en-US" noProof="0" dirty="0"/>
          </a:p>
        </p:txBody>
      </p:sp>
      <p:sp>
        <p:nvSpPr>
          <p:cNvPr id="9" name="日期版面配置區 4"/>
          <p:cNvSpPr>
            <a:spLocks noGrp="1"/>
          </p:cNvSpPr>
          <p:nvPr>
            <p:ph type="dt" sz="half" idx="10"/>
          </p:nvPr>
        </p:nvSpPr>
        <p:spPr/>
        <p:txBody>
          <a:bodyPr/>
          <a:lstStyle>
            <a:lvl1pPr>
              <a:defRPr/>
            </a:lvl1pPr>
          </a:lstStyle>
          <a:p>
            <a:pPr>
              <a:defRPr/>
            </a:pPr>
            <a:endParaRPr lang="zh-TW" altLang="en-US"/>
          </a:p>
        </p:txBody>
      </p:sp>
      <p:sp>
        <p:nvSpPr>
          <p:cNvPr id="10" name="頁尾版面配置區 5"/>
          <p:cNvSpPr>
            <a:spLocks noGrp="1"/>
          </p:cNvSpPr>
          <p:nvPr>
            <p:ph type="ftr" sz="quarter" idx="11"/>
          </p:nvPr>
        </p:nvSpPr>
        <p:spPr/>
        <p:txBody>
          <a:bodyPr/>
          <a:lstStyle>
            <a:lvl1pPr>
              <a:defRPr/>
            </a:lvl1pPr>
          </a:lstStyle>
          <a:p>
            <a:endParaRPr lang="en-US" altLang="zh-TW"/>
          </a:p>
        </p:txBody>
      </p:sp>
      <p:sp>
        <p:nvSpPr>
          <p:cNvPr id="11" name="投影片編號版面配置區 6"/>
          <p:cNvSpPr>
            <a:spLocks noGrp="1"/>
          </p:cNvSpPr>
          <p:nvPr>
            <p:ph type="sldNum" sz="quarter" idx="12"/>
          </p:nvPr>
        </p:nvSpPr>
        <p:spPr>
          <a:xfrm>
            <a:off x="8077200" y="6356350"/>
            <a:ext cx="609600" cy="365125"/>
          </a:xfrm>
        </p:spPr>
        <p:txBody>
          <a:bodyPr/>
          <a:lstStyle>
            <a:lvl1pPr>
              <a:defRPr>
                <a:latin typeface="Times New Roman" pitchFamily="18" charset="0"/>
                <a:cs typeface="Times New Roman" pitchFamily="18" charset="0"/>
              </a:defRPr>
            </a:lvl1pPr>
          </a:lstStyle>
          <a:p>
            <a:pPr>
              <a:defRPr/>
            </a:pPr>
            <a:fld id="{D8C5EC2F-38C0-454F-A455-2F2C402BBF39}" type="slidenum">
              <a:rPr lang="zh-TW" altLang="en-US"/>
              <a:pPr>
                <a:defRPr/>
              </a:pPr>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9"/>
          <p:cNvSpPr>
            <a:spLocks noGrp="1"/>
          </p:cNvSpPr>
          <p:nvPr>
            <p:ph type="dt" sz="half" idx="10"/>
          </p:nvPr>
        </p:nvSpPr>
        <p:spPr/>
        <p:txBody>
          <a:bodyPr/>
          <a:lstStyle>
            <a:lvl1pPr>
              <a:defRPr/>
            </a:lvl1pPr>
          </a:lstStyle>
          <a:p>
            <a:pPr>
              <a:defRPr/>
            </a:pPr>
            <a:endParaRPr lang="zh-TW" altLang="en-US"/>
          </a:p>
        </p:txBody>
      </p:sp>
      <p:sp>
        <p:nvSpPr>
          <p:cNvPr id="5" name="頁尾版面配置區 21"/>
          <p:cNvSpPr>
            <a:spLocks noGrp="1"/>
          </p:cNvSpPr>
          <p:nvPr>
            <p:ph type="ftr" sz="quarter" idx="11"/>
          </p:nvPr>
        </p:nvSpPr>
        <p:spPr/>
        <p:txBody>
          <a:bodyPr/>
          <a:lstStyle>
            <a:lvl1pPr>
              <a:defRPr/>
            </a:lvl1pPr>
          </a:lstStyle>
          <a:p>
            <a:endParaRPr lang="en-US" altLang="zh-TW"/>
          </a:p>
        </p:txBody>
      </p:sp>
      <p:sp>
        <p:nvSpPr>
          <p:cNvPr id="6" name="投影片編號版面配置區 17"/>
          <p:cNvSpPr>
            <a:spLocks noGrp="1"/>
          </p:cNvSpPr>
          <p:nvPr>
            <p:ph type="sldNum" sz="quarter" idx="12"/>
          </p:nvPr>
        </p:nvSpPr>
        <p:spPr/>
        <p:txBody>
          <a:bodyPr/>
          <a:lstStyle>
            <a:lvl1pPr>
              <a:defRPr/>
            </a:lvl1pPr>
          </a:lstStyle>
          <a:p>
            <a:pPr>
              <a:defRPr/>
            </a:pPr>
            <a:fld id="{A31657C4-347B-4E43-B323-04C1166DFD93}" type="slidenum">
              <a:rPr lang="zh-TW" altLang="en-US"/>
              <a:pPr>
                <a:defRPr/>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914401"/>
            <a:ext cx="2057400" cy="5211763"/>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914401"/>
            <a:ext cx="6019800" cy="5211763"/>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9"/>
          <p:cNvSpPr>
            <a:spLocks noGrp="1"/>
          </p:cNvSpPr>
          <p:nvPr>
            <p:ph type="dt" sz="half" idx="10"/>
          </p:nvPr>
        </p:nvSpPr>
        <p:spPr/>
        <p:txBody>
          <a:bodyPr/>
          <a:lstStyle>
            <a:lvl1pPr>
              <a:defRPr/>
            </a:lvl1pPr>
          </a:lstStyle>
          <a:p>
            <a:pPr>
              <a:defRPr/>
            </a:pPr>
            <a:endParaRPr lang="zh-TW" altLang="en-US"/>
          </a:p>
        </p:txBody>
      </p:sp>
      <p:sp>
        <p:nvSpPr>
          <p:cNvPr id="5" name="頁尾版面配置區 21"/>
          <p:cNvSpPr>
            <a:spLocks noGrp="1"/>
          </p:cNvSpPr>
          <p:nvPr>
            <p:ph type="ftr" sz="quarter" idx="11"/>
          </p:nvPr>
        </p:nvSpPr>
        <p:spPr/>
        <p:txBody>
          <a:bodyPr/>
          <a:lstStyle>
            <a:lvl1pPr>
              <a:defRPr/>
            </a:lvl1pPr>
          </a:lstStyle>
          <a:p>
            <a:endParaRPr lang="en-US" altLang="zh-TW"/>
          </a:p>
        </p:txBody>
      </p:sp>
      <p:sp>
        <p:nvSpPr>
          <p:cNvPr id="6" name="投影片編號版面配置區 17"/>
          <p:cNvSpPr>
            <a:spLocks noGrp="1"/>
          </p:cNvSpPr>
          <p:nvPr>
            <p:ph type="sldNum" sz="quarter" idx="12"/>
          </p:nvPr>
        </p:nvSpPr>
        <p:spPr/>
        <p:txBody>
          <a:bodyPr/>
          <a:lstStyle>
            <a:lvl1pPr>
              <a:defRPr/>
            </a:lvl1pPr>
          </a:lstStyle>
          <a:p>
            <a:pPr>
              <a:defRPr/>
            </a:pPr>
            <a:fld id="{7AEB4B73-4E81-4248-95A8-F3AFCEB99E73}" type="slidenum">
              <a:rPr lang="zh-TW" altLang="en-US"/>
              <a:pPr>
                <a:defRPr/>
              </a:pPr>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Gray">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標題版面配置區 8"/>
          <p:cNvSpPr>
            <a:spLocks noGrp="1"/>
          </p:cNvSpPr>
          <p:nvPr>
            <p:ph type="title"/>
          </p:nvPr>
        </p:nvSpPr>
        <p:spPr bwMode="auto">
          <a:xfrm>
            <a:off x="3194050" y="36513"/>
            <a:ext cx="5842000" cy="728662"/>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zh-TW" altLang="en-US" smtClean="0"/>
              <a:t>評鑑</a:t>
            </a:r>
            <a:r>
              <a:rPr lang="en-US" altLang="zh-TW" smtClean="0"/>
              <a:t>Q&amp;A</a:t>
            </a:r>
          </a:p>
        </p:txBody>
      </p:sp>
      <p:sp>
        <p:nvSpPr>
          <p:cNvPr id="1027" name="文字版面配置區 29"/>
          <p:cNvSpPr>
            <a:spLocks noGrp="1"/>
          </p:cNvSpPr>
          <p:nvPr>
            <p:ph type="body" idx="1"/>
          </p:nvPr>
        </p:nvSpPr>
        <p:spPr bwMode="auto">
          <a:xfrm>
            <a:off x="457200" y="1125538"/>
            <a:ext cx="8229600" cy="51990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smtClean="0"/>
          </a:p>
        </p:txBody>
      </p:sp>
      <p:sp>
        <p:nvSpPr>
          <p:cNvPr id="10" name="日期版面配置區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b="0">
                <a:solidFill>
                  <a:schemeClr val="tx2">
                    <a:shade val="90000"/>
                  </a:schemeClr>
                </a:solidFill>
                <a:latin typeface="+mn-lt"/>
                <a:ea typeface="+mn-ea"/>
              </a:defRPr>
            </a:lvl1pPr>
          </a:lstStyle>
          <a:p>
            <a:pPr>
              <a:defRPr/>
            </a:pPr>
            <a:endParaRPr lang="zh-TW" altLang="en-US"/>
          </a:p>
        </p:txBody>
      </p:sp>
      <p:sp>
        <p:nvSpPr>
          <p:cNvPr id="22" name="頁尾版面配置區 21"/>
          <p:cNvSpPr>
            <a:spLocks noGrp="1"/>
          </p:cNvSpPr>
          <p:nvPr>
            <p:ph type="ftr" sz="quarter" idx="3"/>
          </p:nvPr>
        </p:nvSpPr>
        <p:spPr>
          <a:xfrm>
            <a:off x="2667000" y="6356350"/>
            <a:ext cx="3352800" cy="365125"/>
          </a:xfrm>
          <a:prstGeom prst="rect">
            <a:avLst/>
          </a:prstGeom>
        </p:spPr>
        <p:txBody>
          <a:bodyPr vert="horz" wrap="square" lIns="0" tIns="0" rIns="0" bIns="0" numCol="1" anchor="b" anchorCtr="0" compatLnSpc="1">
            <a:prstTxWarp prst="textNoShape">
              <a:avLst/>
            </a:prstTxWarp>
          </a:bodyPr>
          <a:lstStyle>
            <a:lvl1pPr>
              <a:defRPr kumimoji="0" sz="1200" b="0">
                <a:solidFill>
                  <a:srgbClr val="4A566A"/>
                </a:solidFill>
                <a:latin typeface="Constantia" pitchFamily="18" charset="0"/>
              </a:defRPr>
            </a:lvl1pPr>
          </a:lstStyle>
          <a:p>
            <a:endParaRPr lang="en-US" altLang="zh-TW"/>
          </a:p>
        </p:txBody>
      </p:sp>
      <p:sp>
        <p:nvSpPr>
          <p:cNvPr id="18" name="投影片編號版面配置區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2000" b="1">
                <a:solidFill>
                  <a:srgbClr val="0000CC"/>
                </a:solidFill>
                <a:latin typeface="Times New Roman" pitchFamily="18" charset="0"/>
                <a:ea typeface="+mn-ea"/>
                <a:cs typeface="Times New Roman" pitchFamily="18" charset="0"/>
              </a:defRPr>
            </a:lvl1pPr>
          </a:lstStyle>
          <a:p>
            <a:pPr>
              <a:defRPr/>
            </a:pPr>
            <a:fld id="{68B55812-23D3-4969-BD88-872E47A5C7EC}"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3732" r:id="rId1"/>
    <p:sldLayoutId id="2147483731" r:id="rId2"/>
    <p:sldLayoutId id="2147483733" r:id="rId3"/>
    <p:sldLayoutId id="2147483730" r:id="rId4"/>
    <p:sldLayoutId id="2147483729" r:id="rId5"/>
    <p:sldLayoutId id="2147483728" r:id="rId6"/>
    <p:sldLayoutId id="2147483727" r:id="rId7"/>
    <p:sldLayoutId id="2147483726" r:id="rId8"/>
    <p:sldLayoutId id="2147483734" r:id="rId9"/>
    <p:sldLayoutId id="2147483725" r:id="rId10"/>
    <p:sldLayoutId id="2147483724" r:id="rId11"/>
  </p:sldLayoutIdLst>
  <p:hf hdr="0" ftr="0" dt="0"/>
  <p:txStyles>
    <p:titleStyle>
      <a:lvl1pPr algn="ctr" rtl="0" eaLnBrk="0" fontAlgn="base" hangingPunct="0">
        <a:spcBef>
          <a:spcPct val="0"/>
        </a:spcBef>
        <a:spcAft>
          <a:spcPct val="0"/>
        </a:spcAft>
        <a:defRPr sz="3600" b="1" kern="1200">
          <a:solidFill>
            <a:srgbClr val="0000CC"/>
          </a:solidFill>
          <a:latin typeface="Times New Roman" pitchFamily="18" charset="0"/>
          <a:ea typeface="標楷體" pitchFamily="65" charset="-120"/>
          <a:cs typeface="Times New Roman" pitchFamily="18" charset="0"/>
        </a:defRPr>
      </a:lvl1pPr>
      <a:lvl2pPr algn="ctr" rtl="0" eaLnBrk="0" fontAlgn="base" hangingPunct="0">
        <a:spcBef>
          <a:spcPct val="0"/>
        </a:spcBef>
        <a:spcAft>
          <a:spcPct val="0"/>
        </a:spcAft>
        <a:defRPr sz="3600" b="1">
          <a:solidFill>
            <a:srgbClr val="0000CC"/>
          </a:solidFill>
          <a:latin typeface="Times New Roman" pitchFamily="18" charset="0"/>
          <a:ea typeface="標楷體" pitchFamily="65" charset="-120"/>
          <a:cs typeface="Times New Roman" pitchFamily="18" charset="0"/>
        </a:defRPr>
      </a:lvl2pPr>
      <a:lvl3pPr algn="ctr" rtl="0" eaLnBrk="0" fontAlgn="base" hangingPunct="0">
        <a:spcBef>
          <a:spcPct val="0"/>
        </a:spcBef>
        <a:spcAft>
          <a:spcPct val="0"/>
        </a:spcAft>
        <a:defRPr sz="3600" b="1">
          <a:solidFill>
            <a:srgbClr val="0000CC"/>
          </a:solidFill>
          <a:latin typeface="Times New Roman" pitchFamily="18" charset="0"/>
          <a:ea typeface="標楷體" pitchFamily="65" charset="-120"/>
          <a:cs typeface="Times New Roman" pitchFamily="18" charset="0"/>
        </a:defRPr>
      </a:lvl3pPr>
      <a:lvl4pPr algn="ctr" rtl="0" eaLnBrk="0" fontAlgn="base" hangingPunct="0">
        <a:spcBef>
          <a:spcPct val="0"/>
        </a:spcBef>
        <a:spcAft>
          <a:spcPct val="0"/>
        </a:spcAft>
        <a:defRPr sz="3600" b="1">
          <a:solidFill>
            <a:srgbClr val="0000CC"/>
          </a:solidFill>
          <a:latin typeface="Times New Roman" pitchFamily="18" charset="0"/>
          <a:ea typeface="標楷體" pitchFamily="65" charset="-120"/>
          <a:cs typeface="Times New Roman" pitchFamily="18" charset="0"/>
        </a:defRPr>
      </a:lvl4pPr>
      <a:lvl5pPr algn="ctr" rtl="0" eaLnBrk="0" fontAlgn="base" hangingPunct="0">
        <a:spcBef>
          <a:spcPct val="0"/>
        </a:spcBef>
        <a:spcAft>
          <a:spcPct val="0"/>
        </a:spcAft>
        <a:defRPr sz="3600" b="1">
          <a:solidFill>
            <a:srgbClr val="0000CC"/>
          </a:solidFill>
          <a:latin typeface="Times New Roman" pitchFamily="18" charset="0"/>
          <a:ea typeface="標楷體" pitchFamily="65" charset="-120"/>
          <a:cs typeface="Times New Roman" pitchFamily="18" charset="0"/>
        </a:defRPr>
      </a:lvl5pPr>
      <a:lvl6pPr marL="457200" algn="l" rtl="0" fontAlgn="base">
        <a:spcBef>
          <a:spcPct val="0"/>
        </a:spcBef>
        <a:spcAft>
          <a:spcPct val="0"/>
        </a:spcAft>
        <a:defRPr sz="5000">
          <a:solidFill>
            <a:schemeClr val="tx2"/>
          </a:solidFill>
          <a:latin typeface="Calibri" pitchFamily="34" charset="0"/>
          <a:ea typeface="微軟正黑體" pitchFamily="34" charset="-120"/>
        </a:defRPr>
      </a:lvl6pPr>
      <a:lvl7pPr marL="914400" algn="l" rtl="0" fontAlgn="base">
        <a:spcBef>
          <a:spcPct val="0"/>
        </a:spcBef>
        <a:spcAft>
          <a:spcPct val="0"/>
        </a:spcAft>
        <a:defRPr sz="5000">
          <a:solidFill>
            <a:schemeClr val="tx2"/>
          </a:solidFill>
          <a:latin typeface="Calibri" pitchFamily="34" charset="0"/>
          <a:ea typeface="微軟正黑體" pitchFamily="34" charset="-120"/>
        </a:defRPr>
      </a:lvl7pPr>
      <a:lvl8pPr marL="1371600" algn="l" rtl="0" fontAlgn="base">
        <a:spcBef>
          <a:spcPct val="0"/>
        </a:spcBef>
        <a:spcAft>
          <a:spcPct val="0"/>
        </a:spcAft>
        <a:defRPr sz="5000">
          <a:solidFill>
            <a:schemeClr val="tx2"/>
          </a:solidFill>
          <a:latin typeface="Calibri" pitchFamily="34" charset="0"/>
          <a:ea typeface="微軟正黑體" pitchFamily="34" charset="-120"/>
        </a:defRPr>
      </a:lvl8pPr>
      <a:lvl9pPr marL="1828800" algn="l" rtl="0" fontAlgn="base">
        <a:spcBef>
          <a:spcPct val="0"/>
        </a:spcBef>
        <a:spcAft>
          <a:spcPct val="0"/>
        </a:spcAft>
        <a:defRPr sz="5000">
          <a:solidFill>
            <a:schemeClr val="tx2"/>
          </a:solidFill>
          <a:latin typeface="Calibri" pitchFamily="34" charset="0"/>
          <a:ea typeface="微軟正黑體" pitchFamily="34" charset="-12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Times New Roman" pitchFamily="18" charset="0"/>
          <a:ea typeface="標楷體" pitchFamily="65" charset="-120"/>
          <a:cs typeface="Times New Roman" pitchFamily="18" charset="0"/>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Times New Roman" pitchFamily="18" charset="0"/>
          <a:ea typeface="標楷體" pitchFamily="65" charset="-120"/>
          <a:cs typeface="Times New Roman" pitchFamily="18" charset="0"/>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Times New Roman" pitchFamily="18" charset="0"/>
          <a:ea typeface="標楷體" pitchFamily="65" charset="-120"/>
          <a:cs typeface="Times New Roman" pitchFamily="18" charset="0"/>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Times New Roman" pitchFamily="18" charset="0"/>
          <a:ea typeface="標楷體" pitchFamily="65" charset="-120"/>
          <a:cs typeface="Times New Roman" pitchFamily="18" charset="0"/>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Times New Roman" pitchFamily="18" charset="0"/>
          <a:ea typeface="標楷體" pitchFamily="65" charset="-120"/>
          <a:cs typeface="Times New Roman" pitchFamily="18" charset="0"/>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webometrics.info/"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sherpa.ac.uk/romeo/"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hyperlink" Target="http://scholar.lib.ncku.edu.tw/copyright/" TargetMode="Externa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chihleeir.lib.chihlee.edu.tw/"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mailto:ericyang@mail.chihlee.edu.tw"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17"/>
          <p:cNvSpPr>
            <a:spLocks noGrp="1"/>
          </p:cNvSpPr>
          <p:nvPr>
            <p:ph type="sldNum" sz="quarter" idx="12"/>
          </p:nvPr>
        </p:nvSpPr>
        <p:spPr/>
        <p:txBody>
          <a:bodyPr/>
          <a:lstStyle/>
          <a:p>
            <a:pPr>
              <a:defRPr/>
            </a:pPr>
            <a:fld id="{CE141134-073C-458F-82D7-1884EB0B23AE}" type="slidenum">
              <a:rPr lang="zh-TW" altLang="en-US"/>
              <a:pPr>
                <a:defRPr/>
              </a:pPr>
              <a:t>1</a:t>
            </a:fld>
            <a:endParaRPr lang="zh-TW" altLang="en-US"/>
          </a:p>
        </p:txBody>
      </p:sp>
      <p:sp>
        <p:nvSpPr>
          <p:cNvPr id="4" name="投影片編號版面配置區 17"/>
          <p:cNvSpPr txBox="1">
            <a:spLocks noGrp="1"/>
          </p:cNvSpPr>
          <p:nvPr/>
        </p:nvSpPr>
        <p:spPr>
          <a:xfrm>
            <a:off x="7924800" y="6356350"/>
            <a:ext cx="762000" cy="365125"/>
          </a:xfrm>
          <a:prstGeom prst="rect">
            <a:avLst/>
          </a:prstGeom>
          <a:noFill/>
        </p:spPr>
        <p:txBody>
          <a:bodyPr lIns="0" tIns="0" rIns="0" bIns="0" anchor="b"/>
          <a:lstStyle/>
          <a:p>
            <a:pPr algn="r" fontAlgn="auto">
              <a:spcBef>
                <a:spcPts val="0"/>
              </a:spcBef>
              <a:spcAft>
                <a:spcPts val="0"/>
              </a:spcAft>
              <a:defRPr/>
            </a:pPr>
            <a:fld id="{B71A3E6D-A8AC-42B7-AC72-5A229FB28168}" type="slidenum">
              <a:rPr kumimoji="0" lang="zh-TW" altLang="en-US" sz="2000">
                <a:solidFill>
                  <a:srgbClr val="0000CC"/>
                </a:solidFill>
                <a:latin typeface="Times New Roman" pitchFamily="18" charset="0"/>
                <a:ea typeface="+mn-ea"/>
                <a:cs typeface="Times New Roman" pitchFamily="18" charset="0"/>
              </a:rPr>
              <a:pPr algn="r" fontAlgn="auto">
                <a:spcBef>
                  <a:spcPts val="0"/>
                </a:spcBef>
                <a:spcAft>
                  <a:spcPts val="0"/>
                </a:spcAft>
                <a:defRPr/>
              </a:pPr>
              <a:t>1</a:t>
            </a:fld>
            <a:endParaRPr kumimoji="0" lang="zh-TW" altLang="en-US" sz="2000">
              <a:solidFill>
                <a:srgbClr val="0000CC"/>
              </a:solidFill>
              <a:latin typeface="Times New Roman" pitchFamily="18" charset="0"/>
              <a:ea typeface="+mn-ea"/>
              <a:cs typeface="Times New Roman" pitchFamily="18" charset="0"/>
            </a:endParaRPr>
          </a:p>
        </p:txBody>
      </p:sp>
      <p:sp>
        <p:nvSpPr>
          <p:cNvPr id="8" name="內容版面配置區 7"/>
          <p:cNvSpPr>
            <a:spLocks noGrp="1"/>
          </p:cNvSpPr>
          <p:nvPr>
            <p:ph idx="1"/>
          </p:nvPr>
        </p:nvSpPr>
        <p:spPr>
          <a:xfrm>
            <a:off x="971600" y="3933056"/>
            <a:ext cx="7283152" cy="1656184"/>
          </a:xfrm>
        </p:spPr>
        <p:txBody>
          <a:bodyPr/>
          <a:lstStyle/>
          <a:p>
            <a:pPr algn="l"/>
            <a:r>
              <a:rPr lang="zh-TW" altLang="en-US" dirty="0" smtClean="0"/>
              <a:t>簡報人：圖書館 楊明智</a:t>
            </a:r>
            <a:endParaRPr lang="en-US" altLang="zh-TW" dirty="0" smtClean="0"/>
          </a:p>
          <a:p>
            <a:pPr algn="l"/>
            <a:r>
              <a:rPr lang="zh-TW" altLang="en-US" dirty="0" smtClean="0"/>
              <a:t>地    點：圖書館 藝文中心</a:t>
            </a:r>
            <a:endParaRPr lang="en-US" altLang="zh-TW" dirty="0" smtClean="0"/>
          </a:p>
          <a:p>
            <a:pPr algn="l"/>
            <a:r>
              <a:rPr lang="zh-TW" altLang="en-US" dirty="0" smtClean="0"/>
              <a:t>時    間：中華民國</a:t>
            </a:r>
            <a:r>
              <a:rPr lang="en-US" altLang="zh-TW" dirty="0" smtClean="0"/>
              <a:t>101</a:t>
            </a:r>
            <a:r>
              <a:rPr lang="zh-TW" altLang="en-US" dirty="0" smtClean="0"/>
              <a:t>年</a:t>
            </a:r>
            <a:r>
              <a:rPr lang="en-US" altLang="zh-TW" dirty="0" smtClean="0"/>
              <a:t>12</a:t>
            </a:r>
            <a:r>
              <a:rPr lang="zh-TW" altLang="en-US" dirty="0" smtClean="0"/>
              <a:t>月</a:t>
            </a:r>
            <a:r>
              <a:rPr lang="en-US" altLang="zh-TW" dirty="0" smtClean="0"/>
              <a:t>12</a:t>
            </a:r>
            <a:r>
              <a:rPr lang="zh-TW" altLang="en-US" dirty="0" smtClean="0"/>
              <a:t>日、</a:t>
            </a:r>
            <a:r>
              <a:rPr lang="en-US" altLang="zh-TW" dirty="0" smtClean="0"/>
              <a:t>13</a:t>
            </a:r>
            <a:r>
              <a:rPr lang="zh-TW" altLang="en-US" dirty="0" smtClean="0"/>
              <a:t>日</a:t>
            </a:r>
            <a:endParaRPr lang="zh-TW" altLang="en-US" dirty="0"/>
          </a:p>
        </p:txBody>
      </p:sp>
      <p:sp>
        <p:nvSpPr>
          <p:cNvPr id="10" name="文字方塊 9"/>
          <p:cNvSpPr txBox="1"/>
          <p:nvPr/>
        </p:nvSpPr>
        <p:spPr>
          <a:xfrm>
            <a:off x="539552" y="2204864"/>
            <a:ext cx="7920880" cy="923330"/>
          </a:xfrm>
          <a:prstGeom prst="rect">
            <a:avLst/>
          </a:prstGeom>
          <a:noFill/>
        </p:spPr>
        <p:txBody>
          <a:bodyPr wrap="square" rtlCol="0">
            <a:spAutoFit/>
          </a:bodyPr>
          <a:lstStyle/>
          <a:p>
            <a:pPr algn="ctr"/>
            <a:r>
              <a:rPr lang="zh-TW" altLang="en-US" sz="5400" dirty="0" smtClean="0">
                <a:latin typeface="標楷體" pitchFamily="65" charset="-120"/>
                <a:ea typeface="標楷體" pitchFamily="65" charset="-120"/>
              </a:rPr>
              <a:t>機構典藏計畫推廣簡報</a:t>
            </a:r>
            <a:endParaRPr lang="zh-TW" altLang="en-US" sz="5400" dirty="0">
              <a:latin typeface="標楷體" pitchFamily="65" charset="-120"/>
              <a:ea typeface="標楷體" pitchFamily="65" charset="-120"/>
            </a:endParaRPr>
          </a:p>
        </p:txBody>
      </p:sp>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內容綱要</a:t>
            </a:r>
            <a:endParaRPr lang="zh-TW" altLang="en-US" dirty="0"/>
          </a:p>
        </p:txBody>
      </p:sp>
      <p:sp>
        <p:nvSpPr>
          <p:cNvPr id="3" name="內容版面配置區 2"/>
          <p:cNvSpPr>
            <a:spLocks noGrp="1"/>
          </p:cNvSpPr>
          <p:nvPr>
            <p:ph idx="1"/>
          </p:nvPr>
        </p:nvSpPr>
        <p:spPr/>
        <p:txBody>
          <a:bodyPr/>
          <a:lstStyle/>
          <a:p>
            <a:pPr marL="514350" indent="-514350" algn="just">
              <a:buClr>
                <a:schemeClr val="tx1"/>
              </a:buClr>
              <a:buFont typeface="+mj-ea"/>
              <a:buAutoNum type="ea1ChtPeriod"/>
            </a:pPr>
            <a:r>
              <a:rPr lang="zh-TW" altLang="en-US" b="1" dirty="0" smtClean="0"/>
              <a:t>認識機構典藏</a:t>
            </a:r>
            <a:endParaRPr lang="en-US" altLang="zh-TW" b="1" dirty="0" smtClean="0"/>
          </a:p>
          <a:p>
            <a:pPr marL="514350" indent="-514350" algn="just">
              <a:buClr>
                <a:schemeClr val="tx1"/>
              </a:buClr>
              <a:buFont typeface="+mj-lt"/>
              <a:buAutoNum type="arabicPeriod"/>
            </a:pPr>
            <a:r>
              <a:rPr lang="zh-TW" altLang="en-US" sz="2400" dirty="0" smtClean="0">
                <a:solidFill>
                  <a:schemeClr val="tx1"/>
                </a:solidFill>
              </a:rPr>
              <a:t>何謂機構典藏</a:t>
            </a:r>
            <a:endParaRPr lang="en-US" altLang="zh-TW" sz="2400" dirty="0" smtClean="0">
              <a:solidFill>
                <a:schemeClr val="tx1"/>
              </a:solidFill>
            </a:endParaRPr>
          </a:p>
          <a:p>
            <a:pPr marL="514350" indent="-514350" algn="just">
              <a:buClr>
                <a:schemeClr val="tx1"/>
              </a:buClr>
              <a:buFont typeface="+mj-lt"/>
              <a:buAutoNum type="arabicPeriod"/>
            </a:pPr>
            <a:r>
              <a:rPr lang="zh-TW" altLang="en-US" sz="2400" dirty="0" smtClean="0">
                <a:solidFill>
                  <a:schemeClr val="tx1"/>
                </a:solidFill>
              </a:rPr>
              <a:t>機構典藏計畫源起、發展理由</a:t>
            </a:r>
            <a:endParaRPr lang="en-US" altLang="zh-TW" dirty="0" smtClean="0"/>
          </a:p>
          <a:p>
            <a:pPr marL="514350" indent="-514350" algn="just">
              <a:buClr>
                <a:schemeClr val="tx1"/>
              </a:buClr>
              <a:buFont typeface="+mj-ea"/>
              <a:buAutoNum type="ea1ChtPeriod" startAt="2"/>
            </a:pPr>
            <a:r>
              <a:rPr lang="zh-TW" altLang="en-US" b="1" dirty="0" smtClean="0"/>
              <a:t>著作權授權與全文典藏</a:t>
            </a:r>
            <a:endParaRPr lang="en-US" altLang="zh-TW" b="1" dirty="0" smtClean="0"/>
          </a:p>
          <a:p>
            <a:pPr marL="514350" indent="-514350" algn="just">
              <a:buClr>
                <a:schemeClr val="tx1"/>
              </a:buClr>
              <a:buFont typeface="+mj-lt"/>
              <a:buAutoNum type="arabicPeriod"/>
            </a:pPr>
            <a:r>
              <a:rPr lang="zh-TW" altLang="en-US" sz="2400" dirty="0" smtClean="0">
                <a:solidFill>
                  <a:schemeClr val="tx1"/>
                </a:solidFill>
              </a:rPr>
              <a:t>作者對著作權應有的認識與處理策略</a:t>
            </a:r>
            <a:endParaRPr lang="en-US" altLang="zh-TW" sz="2400" dirty="0" smtClean="0">
              <a:solidFill>
                <a:schemeClr val="tx1"/>
              </a:solidFill>
            </a:endParaRPr>
          </a:p>
          <a:p>
            <a:pPr marL="514350" indent="-514350" algn="just">
              <a:buClr>
                <a:schemeClr val="tx1"/>
              </a:buClr>
              <a:buFont typeface="+mj-lt"/>
              <a:buAutoNum type="arabicPeriod"/>
            </a:pPr>
            <a:r>
              <a:rPr lang="zh-TW" altLang="en-US" sz="2400" dirty="0" smtClean="0">
                <a:solidFill>
                  <a:schemeClr val="tx1"/>
                </a:solidFill>
              </a:rPr>
              <a:t>各類學術資源著作權授權判別</a:t>
            </a:r>
            <a:endParaRPr lang="en-US" altLang="zh-TW" sz="2400" dirty="0" smtClean="0">
              <a:solidFill>
                <a:schemeClr val="tx1"/>
              </a:solidFill>
            </a:endParaRPr>
          </a:p>
          <a:p>
            <a:pPr marL="514350" indent="-514350" algn="just">
              <a:buClr>
                <a:schemeClr val="tx1"/>
              </a:buClr>
              <a:buFont typeface="+mj-ea"/>
              <a:buAutoNum type="ea1ChtPeriod" startAt="3"/>
            </a:pPr>
            <a:r>
              <a:rPr lang="zh-TW" altLang="en-US" b="1" dirty="0" smtClean="0"/>
              <a:t>致理技術學院機構典藏</a:t>
            </a:r>
            <a:r>
              <a:rPr lang="en-US" altLang="zh-TW" b="1" dirty="0" smtClean="0"/>
              <a:t>(</a:t>
            </a:r>
            <a:r>
              <a:rPr lang="en-US" altLang="zh-TW" b="1" dirty="0" err="1" smtClean="0"/>
              <a:t>Chihlee</a:t>
            </a:r>
            <a:r>
              <a:rPr lang="en-US" altLang="zh-TW" b="1" dirty="0" smtClean="0"/>
              <a:t> IR)</a:t>
            </a:r>
            <a:r>
              <a:rPr lang="zh-TW" altLang="en-US" b="1" dirty="0" smtClean="0"/>
              <a:t>現況</a:t>
            </a:r>
            <a:endParaRPr lang="en-US" altLang="zh-TW" b="1" dirty="0" smtClean="0"/>
          </a:p>
          <a:p>
            <a:pPr marL="514350" indent="-514350" algn="just">
              <a:buClr>
                <a:schemeClr val="tx1"/>
              </a:buClr>
              <a:buFont typeface="+mj-ea"/>
              <a:buAutoNum type="ea1ChtPeriod" startAt="3"/>
            </a:pPr>
            <a:r>
              <a:rPr lang="zh-TW" altLang="en-US" b="1" dirty="0" smtClean="0"/>
              <a:t>未來與展望</a:t>
            </a:r>
            <a:endParaRPr lang="en-US" altLang="zh-TW" b="1" dirty="0" smtClean="0"/>
          </a:p>
          <a:p>
            <a:pPr marL="514350" indent="-514350" algn="just">
              <a:buClr>
                <a:schemeClr val="tx1"/>
              </a:buClr>
              <a:buFont typeface="+mj-ea"/>
              <a:buAutoNum type="ea1ChtPeriod" startAt="3"/>
            </a:pPr>
            <a:r>
              <a:rPr lang="zh-TW" altLang="en-US" b="1" dirty="0" smtClean="0"/>
              <a:t>結語與感謝</a:t>
            </a:r>
            <a:endParaRPr lang="en-US" altLang="zh-TW" b="1" dirty="0" smtClean="0"/>
          </a:p>
          <a:p>
            <a:pPr marL="514350" indent="-514350" algn="just">
              <a:buClr>
                <a:schemeClr val="tx1"/>
              </a:buClr>
              <a:buFont typeface="+mj-ea"/>
              <a:buAutoNum type="ea1ChtPeriod" startAt="3"/>
            </a:pPr>
            <a:r>
              <a:rPr lang="zh-TW" altLang="en-US" b="1" dirty="0" smtClean="0"/>
              <a:t>有獎徵答</a:t>
            </a:r>
            <a:endParaRPr lang="en-US" altLang="zh-TW" b="1" dirty="0" smtClean="0"/>
          </a:p>
          <a:p>
            <a:pPr marL="514350" indent="-514350" algn="just">
              <a:buClr>
                <a:schemeClr val="tx1"/>
              </a:buClr>
              <a:buFont typeface="+mj-lt"/>
              <a:buAutoNum type="arabicPeriod"/>
            </a:pPr>
            <a:endParaRPr lang="en-US" altLang="zh-TW" sz="2400" dirty="0" smtClean="0">
              <a:solidFill>
                <a:schemeClr val="tx1"/>
              </a:solidFill>
            </a:endParaRPr>
          </a:p>
          <a:p>
            <a:pPr marL="514350" indent="-514350" algn="just">
              <a:buClr>
                <a:schemeClr val="tx1"/>
              </a:buClr>
              <a:buFont typeface="+mj-lt"/>
              <a:buAutoNum type="arabicPeriod"/>
            </a:pPr>
            <a:endParaRPr lang="en-US" altLang="zh-TW" sz="2400" dirty="0" smtClean="0">
              <a:solidFill>
                <a:schemeClr val="tx1"/>
              </a:solidFill>
            </a:endParaRPr>
          </a:p>
        </p:txBody>
      </p:sp>
      <p:sp>
        <p:nvSpPr>
          <p:cNvPr id="4" name="投影片編號版面配置區 3"/>
          <p:cNvSpPr>
            <a:spLocks noGrp="1"/>
          </p:cNvSpPr>
          <p:nvPr>
            <p:ph type="sldNum" sz="quarter" idx="12"/>
          </p:nvPr>
        </p:nvSpPr>
        <p:spPr/>
        <p:txBody>
          <a:bodyPr/>
          <a:lstStyle/>
          <a:p>
            <a:pPr>
              <a:defRPr/>
            </a:pPr>
            <a:fld id="{C0045E1E-B945-4067-86AF-50E2F7864830}" type="slidenum">
              <a:rPr lang="zh-TW" altLang="en-US" smtClean="0"/>
              <a:pPr>
                <a:defRPr/>
              </a:pPr>
              <a:t>2</a:t>
            </a:fld>
            <a:endParaRPr lang="zh-TW" altLang="en-US"/>
          </a:p>
        </p:txBody>
      </p:sp>
    </p:spTree>
    <p:custDataLst>
      <p:tags r:id="rId1"/>
    </p:custData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 calcmode="lin" valueType="num">
                                      <p:cBhvr additive="base">
                                        <p:cTn id="4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3">
                                            <p:txEl>
                                              <p:pRg st="9" end="9"/>
                                            </p:txEl>
                                          </p:spTgt>
                                        </p:tgtEl>
                                        <p:attrNameLst>
                                          <p:attrName>style.visibility</p:attrName>
                                        </p:attrNameLst>
                                      </p:cBhvr>
                                      <p:to>
                                        <p:strVal val="visible"/>
                                      </p:to>
                                    </p:set>
                                    <p:anim calcmode="lin" valueType="num">
                                      <p:cBhvr additive="base">
                                        <p:cTn id="5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認識機構典藏</a:t>
            </a:r>
            <a:endParaRPr lang="zh-TW" altLang="en-US" dirty="0"/>
          </a:p>
        </p:txBody>
      </p:sp>
      <p:sp>
        <p:nvSpPr>
          <p:cNvPr id="3" name="內容版面配置區 2"/>
          <p:cNvSpPr>
            <a:spLocks noGrp="1"/>
          </p:cNvSpPr>
          <p:nvPr>
            <p:ph idx="1"/>
          </p:nvPr>
        </p:nvSpPr>
        <p:spPr/>
        <p:txBody>
          <a:bodyPr/>
          <a:lstStyle/>
          <a:p>
            <a:pPr marL="514350" indent="-514350" algn="just">
              <a:buClr>
                <a:schemeClr val="tx1"/>
              </a:buClr>
              <a:buFont typeface="+mj-ea"/>
              <a:buAutoNum type="ea1ChtPeriod"/>
            </a:pPr>
            <a:r>
              <a:rPr lang="zh-TW" altLang="en-US" dirty="0" smtClean="0"/>
              <a:t>機構典藏發展背景</a:t>
            </a:r>
            <a:endParaRPr lang="en-US" altLang="zh-TW" dirty="0" smtClean="0"/>
          </a:p>
          <a:p>
            <a:pPr marL="514350" indent="-514350" algn="just">
              <a:buClr>
                <a:schemeClr val="tx1"/>
              </a:buClr>
              <a:buFont typeface="Wingdings" pitchFamily="2" charset="2"/>
              <a:buChar char="u"/>
            </a:pPr>
            <a:r>
              <a:rPr lang="zh-TW" altLang="en-US" sz="2000" dirty="0" smtClean="0">
                <a:solidFill>
                  <a:schemeClr val="tx1"/>
                </a:solidFill>
              </a:rPr>
              <a:t>目前學術界</a:t>
            </a:r>
            <a:r>
              <a:rPr lang="en-US" altLang="zh-TW" sz="2000" dirty="0" smtClean="0">
                <a:solidFill>
                  <a:schemeClr val="tx1"/>
                </a:solidFill>
              </a:rPr>
              <a:t>/</a:t>
            </a:r>
            <a:r>
              <a:rPr lang="zh-TW" altLang="en-US" sz="2000" dirty="0" smtClean="0">
                <a:solidFill>
                  <a:schemeClr val="tx1"/>
                </a:solidFill>
              </a:rPr>
              <a:t>學術機構面臨學術傳播的困難：</a:t>
            </a:r>
            <a:endParaRPr lang="en-US" altLang="zh-TW" sz="2000" dirty="0" smtClean="0">
              <a:solidFill>
                <a:schemeClr val="tx1"/>
              </a:solidFill>
            </a:endParaRPr>
          </a:p>
          <a:p>
            <a:pPr marL="635000" indent="-457200" algn="just">
              <a:buClr>
                <a:schemeClr val="tx1"/>
              </a:buClr>
              <a:buFont typeface="+mj-lt"/>
              <a:buAutoNum type="arabicPeriod"/>
            </a:pPr>
            <a:r>
              <a:rPr lang="zh-TW" altLang="en-US" sz="2000" dirty="0" smtClean="0">
                <a:solidFill>
                  <a:schemeClr val="tx1"/>
                </a:solidFill>
              </a:rPr>
              <a:t>無法瞭解自身整體的研究成果</a:t>
            </a:r>
            <a:endParaRPr lang="en-US" altLang="zh-TW" sz="2000" dirty="0" smtClean="0">
              <a:solidFill>
                <a:schemeClr val="tx1"/>
              </a:solidFill>
            </a:endParaRPr>
          </a:p>
          <a:p>
            <a:pPr marL="635000" indent="-457200" algn="just">
              <a:buClr>
                <a:schemeClr val="tx1"/>
              </a:buClr>
              <a:buFont typeface="+mj-lt"/>
              <a:buAutoNum type="arabicPeriod"/>
            </a:pPr>
            <a:r>
              <a:rPr lang="zh-TW" altLang="en-US" sz="2000" dirty="0" smtClean="0">
                <a:solidFill>
                  <a:schemeClr val="tx1"/>
                </a:solidFill>
              </a:rPr>
              <a:t>難以記錄歷來的研究成果</a:t>
            </a:r>
            <a:endParaRPr lang="en-US" altLang="zh-TW" sz="2000" dirty="0" smtClean="0">
              <a:solidFill>
                <a:schemeClr val="tx1"/>
              </a:solidFill>
            </a:endParaRPr>
          </a:p>
          <a:p>
            <a:pPr marL="635000" indent="-457200" algn="just">
              <a:buClr>
                <a:schemeClr val="tx1"/>
              </a:buClr>
              <a:buFont typeface="+mj-lt"/>
              <a:buAutoNum type="arabicPeriod"/>
            </a:pPr>
            <a:r>
              <a:rPr lang="zh-TW" altLang="en-US" sz="2000" dirty="0" smtClean="0">
                <a:solidFill>
                  <a:schemeClr val="tx1"/>
                </a:solidFill>
              </a:rPr>
              <a:t>難以承擔價格越來越昂貴的學術期刊</a:t>
            </a:r>
            <a:endParaRPr lang="en-US" altLang="zh-TW" sz="2000" dirty="0" smtClean="0">
              <a:solidFill>
                <a:schemeClr val="tx1"/>
              </a:solidFill>
            </a:endParaRPr>
          </a:p>
          <a:p>
            <a:pPr marL="635000" indent="-457200" algn="just">
              <a:buClr>
                <a:schemeClr val="tx1"/>
              </a:buClr>
              <a:buFont typeface="+mj-lt"/>
              <a:buAutoNum type="arabicPeriod"/>
            </a:pPr>
            <a:r>
              <a:rPr lang="zh-TW" altLang="en-US" sz="2000" dirty="0" smtClean="0">
                <a:solidFill>
                  <a:schemeClr val="tx1"/>
                </a:solidFill>
              </a:rPr>
              <a:t>學術出版社商業授權壟斷，窒礙學術傳播流通的窘局</a:t>
            </a:r>
            <a:endParaRPr lang="en-US" altLang="zh-TW" sz="2000" dirty="0" smtClean="0">
              <a:solidFill>
                <a:schemeClr val="tx1"/>
              </a:solidFill>
            </a:endParaRPr>
          </a:p>
          <a:p>
            <a:pPr marL="514350" indent="-514350" algn="just">
              <a:buClr>
                <a:schemeClr val="tx1"/>
              </a:buClr>
              <a:buNone/>
            </a:pPr>
            <a:endParaRPr lang="en-US" altLang="zh-TW" sz="2000" dirty="0" smtClean="0">
              <a:solidFill>
                <a:schemeClr val="tx1"/>
              </a:solidFill>
            </a:endParaRPr>
          </a:p>
          <a:p>
            <a:pPr marL="514350" indent="-514350" algn="just">
              <a:buClr>
                <a:schemeClr val="tx1"/>
              </a:buClr>
              <a:buFont typeface="+mj-ea"/>
              <a:buAutoNum type="ea1ChtPeriod" startAt="2"/>
            </a:pPr>
            <a:r>
              <a:rPr lang="zh-TW" altLang="en-US" dirty="0" smtClean="0"/>
              <a:t>機構典藏</a:t>
            </a:r>
            <a:r>
              <a:rPr lang="en-US" altLang="zh-TW" dirty="0" smtClean="0"/>
              <a:t>(Institutional Repository</a:t>
            </a:r>
            <a:r>
              <a:rPr lang="zh-TW" altLang="en-US" dirty="0" smtClean="0"/>
              <a:t>，簡稱</a:t>
            </a:r>
            <a:r>
              <a:rPr lang="en-US" altLang="zh-TW" dirty="0" smtClean="0">
                <a:solidFill>
                  <a:srgbClr val="FF0000"/>
                </a:solidFill>
              </a:rPr>
              <a:t>IR</a:t>
            </a:r>
            <a:r>
              <a:rPr lang="en-US" altLang="zh-TW" dirty="0" smtClean="0"/>
              <a:t>)</a:t>
            </a:r>
            <a:r>
              <a:rPr lang="zh-TW" altLang="en-US" dirty="0" smtClean="0"/>
              <a:t>的意涵</a:t>
            </a:r>
            <a:endParaRPr lang="en-US" altLang="zh-TW" dirty="0" smtClean="0"/>
          </a:p>
          <a:p>
            <a:pPr marL="0" indent="531813" algn="just">
              <a:buClr>
                <a:schemeClr val="tx1"/>
              </a:buClr>
              <a:buNone/>
            </a:pPr>
            <a:r>
              <a:rPr lang="zh-TW" altLang="en-US" sz="2000" dirty="0" smtClean="0">
                <a:solidFill>
                  <a:schemeClr val="tx1"/>
                </a:solidFill>
              </a:rPr>
              <a:t>由機構</a:t>
            </a:r>
            <a:r>
              <a:rPr lang="en-US" altLang="zh-TW" sz="2000" dirty="0" smtClean="0">
                <a:solidFill>
                  <a:schemeClr val="tx1"/>
                </a:solidFill>
              </a:rPr>
              <a:t>(</a:t>
            </a:r>
            <a:r>
              <a:rPr lang="zh-TW" altLang="en-US" sz="2000" dirty="0" smtClean="0">
                <a:solidFill>
                  <a:schemeClr val="tx1"/>
                </a:solidFill>
              </a:rPr>
              <a:t>學校</a:t>
            </a:r>
            <a:r>
              <a:rPr lang="en-US" altLang="zh-TW" sz="2000" dirty="0" smtClean="0">
                <a:solidFill>
                  <a:schemeClr val="tx1"/>
                </a:solidFill>
              </a:rPr>
              <a:t>)</a:t>
            </a:r>
            <a:r>
              <a:rPr lang="zh-TW" altLang="en-US" sz="2000" dirty="0" smtClean="0">
                <a:solidFill>
                  <a:schemeClr val="tx1"/>
                </a:solidFill>
              </a:rPr>
              <a:t>為發起單位，收錄所屬社群</a:t>
            </a:r>
            <a:r>
              <a:rPr lang="en-US" altLang="zh-TW" sz="2000" dirty="0" smtClean="0">
                <a:solidFill>
                  <a:schemeClr val="tx1"/>
                </a:solidFill>
              </a:rPr>
              <a:t>(</a:t>
            </a:r>
            <a:r>
              <a:rPr lang="zh-TW" altLang="en-US" sz="2000" dirty="0" smtClean="0">
                <a:solidFill>
                  <a:schemeClr val="tx1"/>
                </a:solidFill>
              </a:rPr>
              <a:t>系、所、科</a:t>
            </a:r>
            <a:r>
              <a:rPr lang="en-US" altLang="zh-TW" sz="2000" dirty="0" smtClean="0">
                <a:solidFill>
                  <a:schemeClr val="tx1"/>
                </a:solidFill>
              </a:rPr>
              <a:t>)</a:t>
            </a:r>
            <a:r>
              <a:rPr lang="zh-TW" altLang="en-US" sz="2000" dirty="0" smtClean="0">
                <a:solidFill>
                  <a:schemeClr val="tx1"/>
                </a:solidFill>
              </a:rPr>
              <a:t>的學術與非學術產出，提供數位資料長期保存並以開放取用模式供全球使用。簡言之，以一種</a:t>
            </a:r>
            <a:r>
              <a:rPr lang="zh-TW" altLang="en-US" sz="2000" dirty="0" smtClean="0">
                <a:solidFill>
                  <a:srgbClr val="FF0000"/>
                </a:solidFill>
              </a:rPr>
              <a:t>開放近用</a:t>
            </a:r>
            <a:r>
              <a:rPr lang="en-US" altLang="zh-TW" sz="2000" dirty="0" smtClean="0">
                <a:solidFill>
                  <a:schemeClr val="tx1"/>
                </a:solidFill>
              </a:rPr>
              <a:t>(Open Access)</a:t>
            </a:r>
            <a:r>
              <a:rPr lang="zh-TW" altLang="en-US" sz="2000" dirty="0" smtClean="0">
                <a:solidFill>
                  <a:schemeClr val="tx1"/>
                </a:solidFill>
              </a:rPr>
              <a:t>典藏的經營模式，典藏機構內部的研究產出，展現並分享機構</a:t>
            </a:r>
            <a:r>
              <a:rPr lang="en-US" altLang="zh-TW" sz="2000" dirty="0" smtClean="0">
                <a:solidFill>
                  <a:schemeClr val="tx1"/>
                </a:solidFill>
              </a:rPr>
              <a:t>/</a:t>
            </a:r>
            <a:r>
              <a:rPr lang="zh-TW" altLang="en-US" sz="2000" dirty="0" smtClean="0">
                <a:solidFill>
                  <a:schemeClr val="tx1"/>
                </a:solidFill>
              </a:rPr>
              <a:t>成員的研究成果，以提升影響力與學術聲望。</a:t>
            </a:r>
          </a:p>
        </p:txBody>
      </p:sp>
      <p:sp>
        <p:nvSpPr>
          <p:cNvPr id="4" name="投影片編號版面配置區 3"/>
          <p:cNvSpPr>
            <a:spLocks noGrp="1"/>
          </p:cNvSpPr>
          <p:nvPr>
            <p:ph type="sldNum" sz="quarter" idx="12"/>
          </p:nvPr>
        </p:nvSpPr>
        <p:spPr/>
        <p:txBody>
          <a:bodyPr/>
          <a:lstStyle/>
          <a:p>
            <a:pPr>
              <a:defRPr/>
            </a:pPr>
            <a:fld id="{C0045E1E-B945-4067-86AF-50E2F7864830}" type="slidenum">
              <a:rPr lang="zh-TW" altLang="en-US" smtClean="0"/>
              <a:pPr>
                <a:defRPr/>
              </a:pPr>
              <a:t>3</a:t>
            </a:fld>
            <a:endParaRPr lang="zh-TW" altLang="en-US"/>
          </a:p>
        </p:txBody>
      </p:sp>
    </p:spTree>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認識機構典藏</a:t>
            </a:r>
            <a:endParaRPr lang="zh-TW" altLang="en-US" dirty="0"/>
          </a:p>
        </p:txBody>
      </p:sp>
      <p:sp>
        <p:nvSpPr>
          <p:cNvPr id="3" name="內容版面配置區 2"/>
          <p:cNvSpPr>
            <a:spLocks noGrp="1"/>
          </p:cNvSpPr>
          <p:nvPr>
            <p:ph idx="1"/>
          </p:nvPr>
        </p:nvSpPr>
        <p:spPr/>
        <p:txBody>
          <a:bodyPr/>
          <a:lstStyle/>
          <a:p>
            <a:pPr algn="just"/>
            <a:r>
              <a:rPr lang="zh-TW" altLang="en-US" dirty="0" smtClean="0"/>
              <a:t>計畫緣起 ─ </a:t>
            </a:r>
            <a:r>
              <a:rPr lang="en-US" altLang="zh-TW" b="1" dirty="0" smtClean="0"/>
              <a:t>TAIR</a:t>
            </a:r>
          </a:p>
          <a:p>
            <a:pPr marL="514350" indent="-514350" algn="just">
              <a:buClr>
                <a:schemeClr val="tx1"/>
              </a:buClr>
              <a:buFont typeface="+mj-lt"/>
              <a:buAutoNum type="arabicPeriod"/>
            </a:pPr>
            <a:r>
              <a:rPr lang="zh-TW" altLang="en-US" sz="2000" dirty="0" smtClean="0">
                <a:solidFill>
                  <a:schemeClr val="tx1"/>
                </a:solidFill>
              </a:rPr>
              <a:t>臺灣機構典藏（</a:t>
            </a:r>
            <a:r>
              <a:rPr lang="en-US" altLang="zh-TW" sz="2000" dirty="0" smtClean="0">
                <a:solidFill>
                  <a:schemeClr val="tx1"/>
                </a:solidFill>
              </a:rPr>
              <a:t>Taiwan Academic Institutional Repository</a:t>
            </a:r>
            <a:r>
              <a:rPr lang="zh-TW" altLang="en-US" sz="2000" dirty="0" smtClean="0">
                <a:solidFill>
                  <a:schemeClr val="tx1"/>
                </a:solidFill>
              </a:rPr>
              <a:t>，簡稱</a:t>
            </a:r>
            <a:r>
              <a:rPr lang="en-US" altLang="zh-TW" sz="2000" dirty="0" smtClean="0">
                <a:solidFill>
                  <a:srgbClr val="FF0000"/>
                </a:solidFill>
              </a:rPr>
              <a:t>TAIR</a:t>
            </a:r>
            <a:r>
              <a:rPr lang="zh-TW" altLang="en-US" sz="2000" dirty="0" smtClean="0">
                <a:solidFill>
                  <a:schemeClr val="tx1"/>
                </a:solidFill>
              </a:rPr>
              <a:t>）乃是國立臺灣大學圖書館接受教育部委託，所建置之臺灣學術成果入口網站。</a:t>
            </a:r>
            <a:endParaRPr lang="en-US" altLang="zh-TW" sz="2000" dirty="0" smtClean="0">
              <a:solidFill>
                <a:schemeClr val="tx1"/>
              </a:solidFill>
            </a:endParaRPr>
          </a:p>
          <a:p>
            <a:pPr marL="514350" indent="-514350" algn="just">
              <a:buClr>
                <a:schemeClr val="tx1"/>
              </a:buClr>
              <a:buFont typeface="+mj-lt"/>
              <a:buAutoNum type="arabicPeriod"/>
            </a:pPr>
            <a:r>
              <a:rPr lang="zh-TW" altLang="en-US" sz="2000" dirty="0" smtClean="0">
                <a:solidFill>
                  <a:schemeClr val="tx1"/>
                </a:solidFill>
              </a:rPr>
              <a:t>為了彰顯各參與學術機構的研究成果，</a:t>
            </a:r>
            <a:r>
              <a:rPr lang="en-US" altLang="zh-TW" sz="2000" dirty="0" smtClean="0">
                <a:solidFill>
                  <a:schemeClr val="tx1"/>
                </a:solidFill>
              </a:rPr>
              <a:t>TAIR</a:t>
            </a:r>
            <a:r>
              <a:rPr lang="zh-TW" altLang="en-US" sz="2000" dirty="0" smtClean="0">
                <a:solidFill>
                  <a:schemeClr val="tx1"/>
                </a:solidFill>
              </a:rPr>
              <a:t>匯集各機構研究成果的書目資料（</a:t>
            </a:r>
            <a:r>
              <a:rPr lang="en-US" altLang="zh-TW" sz="2000" dirty="0" smtClean="0">
                <a:solidFill>
                  <a:schemeClr val="tx1"/>
                </a:solidFill>
              </a:rPr>
              <a:t>Metadata</a:t>
            </a:r>
            <a:r>
              <a:rPr lang="zh-TW" altLang="en-US" sz="2000" dirty="0" smtClean="0">
                <a:solidFill>
                  <a:schemeClr val="tx1"/>
                </a:solidFill>
              </a:rPr>
              <a:t>），使用者可以很方便地整合查詢或瀏覽臺灣整體之研究產出，同時可透過書目資料網址連結回原始學術機構之典藏系統，取得學術成果之全文資料，各參與機構可以很明確地展現其各自學術研究成果。</a:t>
            </a:r>
            <a:endParaRPr lang="en-US" altLang="zh-TW" sz="2000" dirty="0" smtClean="0">
              <a:solidFill>
                <a:schemeClr val="tx1"/>
              </a:solidFill>
            </a:endParaRPr>
          </a:p>
          <a:p>
            <a:pPr marL="514350" indent="-514350" algn="just">
              <a:buClr>
                <a:schemeClr val="tx1"/>
              </a:buClr>
              <a:buFont typeface="+mj-lt"/>
              <a:buAutoNum type="arabicPeriod"/>
            </a:pPr>
            <a:r>
              <a:rPr lang="zh-TW" altLang="en-US" sz="2000" dirty="0" smtClean="0">
                <a:solidFill>
                  <a:schemeClr val="tx1"/>
                </a:solidFill>
              </a:rPr>
              <a:t>以臺灣大學為機構典藏的營運範例，開發機構典藏軟體與完備相關行政作業流程文件與標準規範，作為全臺灣各大學院校建置機構典藏的參考。</a:t>
            </a:r>
            <a:endParaRPr lang="en-US" altLang="zh-TW" sz="2000" dirty="0" smtClean="0">
              <a:solidFill>
                <a:schemeClr val="tx1"/>
              </a:solidFill>
            </a:endParaRPr>
          </a:p>
          <a:p>
            <a:pPr marL="514350" indent="-514350" algn="just">
              <a:buClr>
                <a:schemeClr val="tx1"/>
              </a:buClr>
              <a:buFont typeface="+mj-lt"/>
              <a:buAutoNum type="arabicPeriod"/>
            </a:pPr>
            <a:endParaRPr lang="en-US" altLang="zh-TW" dirty="0" smtClean="0">
              <a:solidFill>
                <a:schemeClr val="tx1"/>
              </a:solidFill>
            </a:endParaRPr>
          </a:p>
        </p:txBody>
      </p:sp>
      <p:sp>
        <p:nvSpPr>
          <p:cNvPr id="4" name="投影片編號版面配置區 3"/>
          <p:cNvSpPr>
            <a:spLocks noGrp="1"/>
          </p:cNvSpPr>
          <p:nvPr>
            <p:ph type="sldNum" sz="quarter" idx="12"/>
          </p:nvPr>
        </p:nvSpPr>
        <p:spPr/>
        <p:txBody>
          <a:bodyPr/>
          <a:lstStyle/>
          <a:p>
            <a:pPr>
              <a:defRPr/>
            </a:pPr>
            <a:fld id="{C0045E1E-B945-4067-86AF-50E2F7864830}" type="slidenum">
              <a:rPr lang="zh-TW" altLang="en-US" smtClean="0"/>
              <a:pPr>
                <a:defRPr/>
              </a:pPr>
              <a:t>4</a:t>
            </a:fld>
            <a:endParaRPr lang="zh-TW" altLang="en-US"/>
          </a:p>
        </p:txBody>
      </p:sp>
    </p:spTree>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認識機構典藏</a:t>
            </a:r>
            <a:endParaRPr lang="zh-TW" altLang="en-US" dirty="0"/>
          </a:p>
        </p:txBody>
      </p:sp>
      <p:sp>
        <p:nvSpPr>
          <p:cNvPr id="3" name="內容版面配置區 2"/>
          <p:cNvSpPr>
            <a:spLocks noGrp="1"/>
          </p:cNvSpPr>
          <p:nvPr>
            <p:ph idx="1"/>
          </p:nvPr>
        </p:nvSpPr>
        <p:spPr>
          <a:xfrm>
            <a:off x="251520" y="1157288"/>
            <a:ext cx="8686800" cy="5199062"/>
          </a:xfrm>
        </p:spPr>
        <p:txBody>
          <a:bodyPr/>
          <a:lstStyle/>
          <a:p>
            <a:pPr algn="just"/>
            <a:r>
              <a:rPr lang="zh-TW" altLang="en-US" dirty="0" smtClean="0"/>
              <a:t>發展機構典藏理由</a:t>
            </a:r>
            <a:endParaRPr lang="en-US" altLang="zh-TW" dirty="0" smtClean="0"/>
          </a:p>
          <a:p>
            <a:pPr marL="514350" indent="-514350" algn="just">
              <a:buClr>
                <a:schemeClr val="tx1"/>
              </a:buClr>
              <a:buFont typeface="+mj-lt"/>
              <a:buAutoNum type="arabicPeriod"/>
            </a:pPr>
            <a:r>
              <a:rPr lang="en-US" altLang="zh-TW" sz="2000" b="1" dirty="0" smtClean="0">
                <a:solidFill>
                  <a:srgbClr val="FF0000"/>
                </a:solidFill>
              </a:rPr>
              <a:t>The power of OA / IR</a:t>
            </a:r>
          </a:p>
          <a:p>
            <a:pPr marL="0" indent="508000" algn="just">
              <a:buClr>
                <a:schemeClr val="tx1"/>
              </a:buClr>
              <a:buNone/>
            </a:pPr>
            <a:r>
              <a:rPr lang="zh-TW" altLang="en-US" sz="2000" dirty="0" smtClean="0">
                <a:solidFill>
                  <a:schemeClr val="tx1"/>
                </a:solidFill>
              </a:rPr>
              <a:t>隨著網際網路蓬勃發展，在網路上提供全文的文章所造成影響力越來越顯著；意即網路上可下載論文的全文被引用機會較大。</a:t>
            </a:r>
            <a:endParaRPr lang="en-US" altLang="zh-TW" sz="2000" dirty="0" smtClean="0">
              <a:solidFill>
                <a:schemeClr val="tx1"/>
              </a:solidFill>
            </a:endParaRPr>
          </a:p>
          <a:p>
            <a:pPr marL="0" indent="508000" algn="just">
              <a:buClr>
                <a:schemeClr val="tx1"/>
              </a:buClr>
              <a:buNone/>
            </a:pPr>
            <a:r>
              <a:rPr lang="zh-TW" altLang="en-US" sz="2000" dirty="0" smtClean="0">
                <a:solidFill>
                  <a:schemeClr val="tx1"/>
                </a:solidFill>
              </a:rPr>
              <a:t>以</a:t>
            </a:r>
            <a:r>
              <a:rPr lang="en-US" altLang="zh-TW" sz="2000" dirty="0" smtClean="0">
                <a:solidFill>
                  <a:schemeClr val="tx1"/>
                </a:solidFill>
              </a:rPr>
              <a:t>Computer </a:t>
            </a:r>
            <a:r>
              <a:rPr lang="en-US" altLang="zh-TW" sz="2000" dirty="0" smtClean="0">
                <a:solidFill>
                  <a:schemeClr val="tx1"/>
                </a:solidFill>
              </a:rPr>
              <a:t>science </a:t>
            </a:r>
            <a:r>
              <a:rPr lang="zh-TW" altLang="en-US" sz="2000" dirty="0" smtClean="0">
                <a:solidFill>
                  <a:schemeClr val="tx1"/>
                </a:solidFill>
              </a:rPr>
              <a:t>為例，</a:t>
            </a:r>
            <a:r>
              <a:rPr lang="en-US" altLang="zh-TW" sz="2000" dirty="0" smtClean="0">
                <a:solidFill>
                  <a:schemeClr val="tx1"/>
                </a:solidFill>
              </a:rPr>
              <a:t>Offline paper cited times </a:t>
            </a:r>
            <a:r>
              <a:rPr lang="zh-TW" altLang="en-US" sz="2000" dirty="0" smtClean="0">
                <a:solidFill>
                  <a:schemeClr val="tx1"/>
                </a:solidFill>
              </a:rPr>
              <a:t>為</a:t>
            </a:r>
            <a:r>
              <a:rPr lang="en-US" altLang="zh-TW" sz="2000" dirty="0" smtClean="0">
                <a:solidFill>
                  <a:schemeClr val="tx1"/>
                </a:solidFill>
              </a:rPr>
              <a:t>2.74%</a:t>
            </a:r>
            <a:r>
              <a:rPr lang="zh-TW" altLang="en-US" sz="2000" dirty="0" smtClean="0">
                <a:solidFill>
                  <a:schemeClr val="tx1"/>
                </a:solidFill>
              </a:rPr>
              <a:t>，</a:t>
            </a:r>
            <a:r>
              <a:rPr lang="en-US" altLang="zh-TW" sz="2000" dirty="0" smtClean="0">
                <a:solidFill>
                  <a:schemeClr val="tx1"/>
                </a:solidFill>
              </a:rPr>
              <a:t>Online paper cited times </a:t>
            </a:r>
            <a:r>
              <a:rPr lang="zh-TW" altLang="en-US" sz="2000" dirty="0" smtClean="0">
                <a:solidFill>
                  <a:schemeClr val="tx1"/>
                </a:solidFill>
              </a:rPr>
              <a:t>為</a:t>
            </a:r>
            <a:r>
              <a:rPr lang="en-US" altLang="zh-TW" sz="2000" dirty="0" smtClean="0">
                <a:solidFill>
                  <a:schemeClr val="tx1"/>
                </a:solidFill>
              </a:rPr>
              <a:t>7.03% </a:t>
            </a:r>
            <a:r>
              <a:rPr lang="zh-TW" altLang="en-US" sz="2000" dirty="0" smtClean="0">
                <a:solidFill>
                  <a:schemeClr val="tx1"/>
                </a:solidFill>
              </a:rPr>
              <a:t>，共增加</a:t>
            </a:r>
            <a:r>
              <a:rPr lang="en-US" altLang="zh-TW" sz="2000" dirty="0" smtClean="0">
                <a:solidFill>
                  <a:schemeClr val="tx1"/>
                </a:solidFill>
              </a:rPr>
              <a:t>157%</a:t>
            </a:r>
            <a:r>
              <a:rPr lang="zh-TW" altLang="en-US" sz="2000" dirty="0" smtClean="0">
                <a:solidFill>
                  <a:schemeClr val="tx1"/>
                </a:solidFill>
              </a:rPr>
              <a:t>。</a:t>
            </a:r>
            <a:endParaRPr lang="en-US" altLang="zh-TW" sz="2000" dirty="0">
              <a:solidFill>
                <a:schemeClr val="tx1"/>
              </a:solidFill>
            </a:endParaRPr>
          </a:p>
          <a:p>
            <a:pPr marL="0" indent="0" algn="just">
              <a:buClr>
                <a:schemeClr val="tx1"/>
              </a:buClr>
              <a:buNone/>
            </a:pPr>
            <a:r>
              <a:rPr lang="zh-TW" altLang="en-US" sz="2000" dirty="0" smtClean="0">
                <a:solidFill>
                  <a:schemeClr val="tx1"/>
                </a:solidFill>
              </a:rPr>
              <a:t> </a:t>
            </a:r>
            <a:r>
              <a:rPr lang="en-US" altLang="zh-TW" sz="1600" dirty="0" smtClean="0">
                <a:solidFill>
                  <a:schemeClr val="tx1"/>
                </a:solidFill>
              </a:rPr>
              <a:t>(</a:t>
            </a:r>
            <a:r>
              <a:rPr lang="zh-TW" altLang="en-US" sz="1600" dirty="0" smtClean="0">
                <a:solidFill>
                  <a:schemeClr val="tx1"/>
                </a:solidFill>
              </a:rPr>
              <a:t>資料來源：臺灣大學圖書館機構典藏網站 </a:t>
            </a:r>
            <a:r>
              <a:rPr lang="en-US" altLang="zh-TW" sz="1600" dirty="0" smtClean="0">
                <a:solidFill>
                  <a:schemeClr val="tx1"/>
                </a:solidFill>
              </a:rPr>
              <a:t>)</a:t>
            </a:r>
          </a:p>
          <a:p>
            <a:pPr marL="0" indent="508000" algn="just">
              <a:buClr>
                <a:schemeClr val="tx1"/>
              </a:buClr>
              <a:buNone/>
            </a:pPr>
            <a:endParaRPr lang="en-US" altLang="zh-TW" sz="1600" dirty="0" smtClean="0">
              <a:solidFill>
                <a:schemeClr val="tx1"/>
              </a:solidFill>
            </a:endParaRPr>
          </a:p>
          <a:p>
            <a:pPr marL="0" indent="508000" algn="just">
              <a:buClr>
                <a:schemeClr val="tx1"/>
              </a:buClr>
              <a:buFont typeface="+mj-lt"/>
              <a:buAutoNum type="arabicPeriod" startAt="2"/>
            </a:pPr>
            <a:r>
              <a:rPr lang="zh-TW" altLang="en-US" sz="2000" b="1" dirty="0" smtClean="0">
                <a:solidFill>
                  <a:srgbClr val="FF0000"/>
                </a:solidFill>
              </a:rPr>
              <a:t>對於學校</a:t>
            </a:r>
            <a:endParaRPr lang="en-US" altLang="zh-TW" sz="2000" b="1" dirty="0" smtClean="0">
              <a:solidFill>
                <a:srgbClr val="FF0000"/>
              </a:solidFill>
            </a:endParaRPr>
          </a:p>
          <a:p>
            <a:pPr marL="261938" indent="508000" algn="just">
              <a:buClr>
                <a:schemeClr val="tx1"/>
              </a:buClr>
              <a:buFont typeface="+mj-lt"/>
              <a:buAutoNum type="arabicParenR"/>
            </a:pPr>
            <a:r>
              <a:rPr lang="zh-TW" altLang="en-US" sz="2000" dirty="0" smtClean="0">
                <a:solidFill>
                  <a:schemeClr val="tx1"/>
                </a:solidFill>
              </a:rPr>
              <a:t>建立學校學術成果與研究歷程的完善保存機制 。</a:t>
            </a:r>
            <a:endParaRPr lang="en-US" altLang="zh-TW" sz="2000" dirty="0" smtClean="0">
              <a:solidFill>
                <a:schemeClr val="tx1"/>
              </a:solidFill>
            </a:endParaRPr>
          </a:p>
          <a:p>
            <a:pPr marL="261938" indent="508000" algn="just">
              <a:buClr>
                <a:schemeClr val="tx1"/>
              </a:buClr>
              <a:buFont typeface="+mj-lt"/>
              <a:buAutoNum type="arabicParenR"/>
            </a:pPr>
            <a:r>
              <a:rPr lang="zh-TW" altLang="en-US" sz="2000" dirty="0" smtClean="0">
                <a:solidFill>
                  <a:schemeClr val="tx1"/>
                </a:solidFill>
              </a:rPr>
              <a:t>呈現學校整體的研究實力與成果，展現學校的學術研究能量。</a:t>
            </a:r>
            <a:endParaRPr lang="en-US" altLang="zh-TW" sz="2000" dirty="0" smtClean="0">
              <a:solidFill>
                <a:schemeClr val="tx1"/>
              </a:solidFill>
            </a:endParaRPr>
          </a:p>
          <a:p>
            <a:pPr marL="261938" indent="508000" algn="just">
              <a:buClr>
                <a:schemeClr val="tx1"/>
              </a:buClr>
              <a:buFont typeface="+mj-lt"/>
              <a:buAutoNum type="arabicParenR"/>
              <a:tabLst>
                <a:tab pos="1082675" algn="l"/>
              </a:tabLst>
            </a:pPr>
            <a:r>
              <a:rPr lang="zh-TW" altLang="en-US" sz="2000" dirty="0" smtClean="0">
                <a:solidFill>
                  <a:schemeClr val="tx1"/>
                </a:solidFill>
              </a:rPr>
              <a:t>提昇本校於西班牙網路計量研究中心「世界大學網路計量排名</a:t>
            </a:r>
            <a:r>
              <a:rPr lang="zh-TW" altLang="en-US" sz="2000" dirty="0" smtClean="0">
                <a:solidFill>
                  <a:schemeClr val="tx1"/>
                </a:solidFill>
              </a:rPr>
              <a:t>」</a:t>
            </a:r>
            <a:r>
              <a:rPr lang="en-US" altLang="zh-TW" sz="2000" dirty="0" smtClean="0">
                <a:solidFill>
                  <a:schemeClr val="tx1"/>
                </a:solidFill>
              </a:rPr>
              <a:t>(</a:t>
            </a:r>
            <a:r>
              <a:rPr lang="zh-TW" altLang="en-US" sz="2000" smtClean="0">
                <a:solidFill>
                  <a:schemeClr val="tx1"/>
                </a:solidFill>
              </a:rPr>
              <a:t> </a:t>
            </a:r>
            <a:r>
              <a:rPr lang="zh-TW" altLang="en-US" sz="2000" smtClean="0">
                <a:solidFill>
                  <a:schemeClr val="tx1"/>
                </a:solidFill>
              </a:rPr>
              <a:t> </a:t>
            </a:r>
            <a:r>
              <a:rPr lang="en-US" altLang="zh-TW" sz="2000" dirty="0" smtClean="0">
                <a:solidFill>
                  <a:schemeClr val="tx1"/>
                </a:solidFill>
                <a:hlinkClick r:id="rId3"/>
              </a:rPr>
              <a:t>http</a:t>
            </a:r>
            <a:r>
              <a:rPr lang="en-US" altLang="zh-TW" sz="2000" dirty="0">
                <a:solidFill>
                  <a:schemeClr val="tx1"/>
                </a:solidFill>
                <a:hlinkClick r:id="rId3"/>
              </a:rPr>
              <a:t>://www.webometrics.info</a:t>
            </a:r>
            <a:r>
              <a:rPr lang="en-US" altLang="zh-TW" sz="2000" dirty="0" smtClean="0">
                <a:solidFill>
                  <a:schemeClr val="tx1"/>
                </a:solidFill>
                <a:hlinkClick r:id="rId3"/>
              </a:rPr>
              <a:t>/</a:t>
            </a:r>
            <a:r>
              <a:rPr lang="zh-TW" altLang="en-US" sz="2000" dirty="0" smtClean="0">
                <a:solidFill>
                  <a:schemeClr val="tx1"/>
                </a:solidFill>
              </a:rPr>
              <a:t> </a:t>
            </a:r>
            <a:r>
              <a:rPr lang="en-US" altLang="zh-TW" sz="2000" dirty="0" smtClean="0">
                <a:solidFill>
                  <a:schemeClr val="tx1"/>
                </a:solidFill>
              </a:rPr>
              <a:t>)</a:t>
            </a:r>
            <a:r>
              <a:rPr lang="zh-TW" altLang="en-US" sz="2000" dirty="0" smtClean="0">
                <a:solidFill>
                  <a:schemeClr val="tx1"/>
                </a:solidFill>
              </a:rPr>
              <a:t>序。</a:t>
            </a:r>
            <a:endParaRPr lang="en-US" altLang="zh-TW" sz="2000" dirty="0" smtClean="0">
              <a:solidFill>
                <a:schemeClr val="tx1"/>
              </a:solidFill>
            </a:endParaRPr>
          </a:p>
        </p:txBody>
      </p:sp>
      <p:sp>
        <p:nvSpPr>
          <p:cNvPr id="4" name="投影片編號版面配置區 3"/>
          <p:cNvSpPr>
            <a:spLocks noGrp="1"/>
          </p:cNvSpPr>
          <p:nvPr>
            <p:ph type="sldNum" sz="quarter" idx="12"/>
          </p:nvPr>
        </p:nvSpPr>
        <p:spPr/>
        <p:txBody>
          <a:bodyPr/>
          <a:lstStyle/>
          <a:p>
            <a:pPr>
              <a:defRPr/>
            </a:pPr>
            <a:fld id="{C0045E1E-B945-4067-86AF-50E2F7864830}" type="slidenum">
              <a:rPr lang="zh-TW" altLang="en-US" smtClean="0"/>
              <a:pPr>
                <a:defRPr/>
              </a:pPr>
              <a:t>5</a:t>
            </a:fld>
            <a:endParaRPr lang="zh-TW" altLang="en-US"/>
          </a:p>
        </p:txBody>
      </p:sp>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認識機構典藏</a:t>
            </a:r>
            <a:endParaRPr lang="zh-TW" altLang="en-US" dirty="0"/>
          </a:p>
        </p:txBody>
      </p:sp>
      <p:sp>
        <p:nvSpPr>
          <p:cNvPr id="4" name="投影片編號版面配置區 3"/>
          <p:cNvSpPr>
            <a:spLocks noGrp="1"/>
          </p:cNvSpPr>
          <p:nvPr>
            <p:ph type="sldNum" sz="quarter" idx="12"/>
          </p:nvPr>
        </p:nvSpPr>
        <p:spPr/>
        <p:txBody>
          <a:bodyPr/>
          <a:lstStyle/>
          <a:p>
            <a:pPr>
              <a:defRPr/>
            </a:pPr>
            <a:fld id="{C0045E1E-B945-4067-86AF-50E2F7864830}" type="slidenum">
              <a:rPr lang="zh-TW" altLang="en-US" smtClean="0"/>
              <a:pPr>
                <a:defRPr/>
              </a:pPr>
              <a:t>6</a:t>
            </a:fld>
            <a:endParaRPr lang="zh-TW" altLang="en-US"/>
          </a:p>
        </p:txBody>
      </p:sp>
      <p:sp>
        <p:nvSpPr>
          <p:cNvPr id="6" name="內容版面配置區 2"/>
          <p:cNvSpPr>
            <a:spLocks noGrp="1"/>
          </p:cNvSpPr>
          <p:nvPr>
            <p:ph idx="1"/>
          </p:nvPr>
        </p:nvSpPr>
        <p:spPr>
          <a:xfrm>
            <a:off x="457200" y="980728"/>
            <a:ext cx="8229600" cy="5740747"/>
          </a:xfrm>
        </p:spPr>
        <p:txBody>
          <a:bodyPr/>
          <a:lstStyle/>
          <a:p>
            <a:pPr algn="just"/>
            <a:r>
              <a:rPr lang="zh-TW" altLang="en-US" dirty="0" smtClean="0"/>
              <a:t>發展機構典藏理由</a:t>
            </a:r>
            <a:endParaRPr lang="en-US" altLang="zh-TW" dirty="0" smtClean="0"/>
          </a:p>
          <a:p>
            <a:pPr marL="514350" indent="-514350" algn="just">
              <a:buClr>
                <a:schemeClr val="tx1"/>
              </a:buClr>
              <a:buFont typeface="+mj-lt"/>
              <a:buAutoNum type="arabicPeriod" startAt="3"/>
            </a:pPr>
            <a:r>
              <a:rPr lang="zh-TW" altLang="en-US" sz="2000" b="1" dirty="0" smtClean="0">
                <a:solidFill>
                  <a:srgbClr val="FF0000"/>
                </a:solidFill>
              </a:rPr>
              <a:t>對於學術</a:t>
            </a:r>
            <a:r>
              <a:rPr lang="en-US" altLang="zh-TW" sz="2000" b="1" dirty="0" smtClean="0">
                <a:solidFill>
                  <a:srgbClr val="FF0000"/>
                </a:solidFill>
              </a:rPr>
              <a:t>(</a:t>
            </a:r>
            <a:r>
              <a:rPr lang="zh-TW" altLang="en-US" sz="2000" b="1" dirty="0" smtClean="0">
                <a:solidFill>
                  <a:srgbClr val="FF0000"/>
                </a:solidFill>
              </a:rPr>
              <a:t>教學</a:t>
            </a:r>
            <a:r>
              <a:rPr lang="en-US" altLang="zh-TW" sz="2000" b="1" dirty="0" smtClean="0">
                <a:solidFill>
                  <a:srgbClr val="FF0000"/>
                </a:solidFill>
              </a:rPr>
              <a:t>)</a:t>
            </a:r>
            <a:r>
              <a:rPr lang="zh-TW" altLang="en-US" sz="2000" b="1" dirty="0" smtClean="0">
                <a:solidFill>
                  <a:srgbClr val="FF0000"/>
                </a:solidFill>
              </a:rPr>
              <a:t>單位</a:t>
            </a:r>
            <a:endParaRPr lang="en-US" altLang="zh-TW" sz="2000" b="1" dirty="0" smtClean="0">
              <a:solidFill>
                <a:srgbClr val="FF0000"/>
              </a:solidFill>
            </a:endParaRPr>
          </a:p>
          <a:p>
            <a:pPr marL="717550" indent="-455613" algn="just">
              <a:buClr>
                <a:schemeClr val="tx1"/>
              </a:buClr>
              <a:buFont typeface="+mj-lt"/>
              <a:buAutoNum type="arabicParenR"/>
            </a:pPr>
            <a:r>
              <a:rPr lang="zh-TW" altLang="en-US" sz="2000" b="1" dirty="0" smtClean="0">
                <a:solidFill>
                  <a:schemeClr val="tx1"/>
                </a:solidFill>
              </a:rPr>
              <a:t>成為爭取經費來源之依據：</a:t>
            </a:r>
            <a:r>
              <a:rPr lang="zh-TW" altLang="en-US" sz="2000" dirty="0" smtClean="0">
                <a:solidFill>
                  <a:schemeClr val="tx1"/>
                </a:solidFill>
              </a:rPr>
              <a:t>透過</a:t>
            </a:r>
            <a:r>
              <a:rPr lang="en-US" altLang="zh-TW" sz="2000" dirty="0" smtClean="0">
                <a:solidFill>
                  <a:schemeClr val="tx1"/>
                </a:solidFill>
              </a:rPr>
              <a:t>IR</a:t>
            </a:r>
            <a:r>
              <a:rPr lang="zh-TW" altLang="en-US" sz="2000" dirty="0" smtClean="0">
                <a:solidFill>
                  <a:schemeClr val="tx1"/>
                </a:solidFill>
              </a:rPr>
              <a:t>有系統地整理、呈現與宣傳個人及團隊研究成果，掌握投資成果的具體展現。</a:t>
            </a:r>
            <a:endParaRPr lang="en-US" altLang="zh-TW" sz="2000" dirty="0" smtClean="0">
              <a:solidFill>
                <a:schemeClr val="tx1"/>
              </a:solidFill>
            </a:endParaRPr>
          </a:p>
          <a:p>
            <a:pPr marL="717550" indent="-455613" algn="just">
              <a:buClr>
                <a:schemeClr val="tx1"/>
              </a:buClr>
              <a:buFont typeface="+mj-lt"/>
              <a:buAutoNum type="arabicParenR"/>
            </a:pPr>
            <a:r>
              <a:rPr lang="zh-TW" altLang="en-US" sz="2000" b="1" dirty="0" smtClean="0">
                <a:solidFill>
                  <a:schemeClr val="tx1"/>
                </a:solidFill>
              </a:rPr>
              <a:t>學術評鑑參考：</a:t>
            </a:r>
            <a:r>
              <a:rPr lang="en-US" altLang="zh-TW" sz="2000" dirty="0" smtClean="0">
                <a:solidFill>
                  <a:schemeClr val="tx1"/>
                </a:solidFill>
              </a:rPr>
              <a:t>IR</a:t>
            </a:r>
            <a:r>
              <a:rPr lang="zh-TW" altLang="en-US" sz="2000" dirty="0" smtClean="0">
                <a:solidFill>
                  <a:schemeClr val="tx1"/>
                </a:solidFill>
              </a:rPr>
              <a:t>典藏單位成員的各項努力成果，不僅突顯學術品質也可做為學術貢獻評鑑之參考。</a:t>
            </a:r>
            <a:endParaRPr lang="en-US" altLang="zh-TW" sz="2000" dirty="0" smtClean="0">
              <a:solidFill>
                <a:schemeClr val="tx1"/>
              </a:solidFill>
            </a:endParaRPr>
          </a:p>
          <a:p>
            <a:pPr marL="717550" indent="-455613" algn="just">
              <a:buClr>
                <a:schemeClr val="tx1"/>
              </a:buClr>
              <a:buFont typeface="+mj-lt"/>
              <a:buAutoNum type="arabicParenR"/>
            </a:pPr>
            <a:r>
              <a:rPr lang="zh-TW" altLang="en-US" sz="2000" b="1" dirty="0" smtClean="0">
                <a:solidFill>
                  <a:schemeClr val="tx1"/>
                </a:solidFill>
              </a:rPr>
              <a:t>增強學術領域的影響力：</a:t>
            </a:r>
            <a:r>
              <a:rPr lang="zh-TW" altLang="en-US" sz="2000" dirty="0" smtClean="0">
                <a:solidFill>
                  <a:schemeClr val="tx1"/>
                </a:solidFill>
              </a:rPr>
              <a:t>利用網路學術傳播管道，高流通性散布研究成果，提升整體的能見度與學術影響力。</a:t>
            </a:r>
            <a:endParaRPr lang="en-US" altLang="zh-TW" sz="1600" dirty="0" smtClean="0">
              <a:solidFill>
                <a:schemeClr val="tx1"/>
              </a:solidFill>
            </a:endParaRPr>
          </a:p>
          <a:p>
            <a:pPr marL="0" indent="508000" algn="just">
              <a:buClr>
                <a:schemeClr val="tx1"/>
              </a:buClr>
              <a:buFont typeface="+mj-lt"/>
              <a:buAutoNum type="arabicPeriod" startAt="4"/>
            </a:pPr>
            <a:r>
              <a:rPr lang="zh-TW" altLang="en-US" sz="2000" b="1" dirty="0" smtClean="0">
                <a:solidFill>
                  <a:srgbClr val="FF0000"/>
                </a:solidFill>
              </a:rPr>
              <a:t>對於教師</a:t>
            </a:r>
            <a:endParaRPr lang="en-US" altLang="zh-TW" sz="2000" b="1" dirty="0" smtClean="0">
              <a:solidFill>
                <a:srgbClr val="FF0000"/>
              </a:solidFill>
            </a:endParaRPr>
          </a:p>
          <a:p>
            <a:pPr marL="688975" indent="-427038" algn="just">
              <a:buClr>
                <a:schemeClr val="tx1"/>
              </a:buClr>
              <a:buFont typeface="+mj-lt"/>
              <a:buAutoNum type="arabicParenR"/>
            </a:pPr>
            <a:r>
              <a:rPr lang="zh-TW" altLang="en-US" sz="2000" b="1" dirty="0" smtClean="0">
                <a:solidFill>
                  <a:schemeClr val="tx1"/>
                </a:solidFill>
              </a:rPr>
              <a:t>獲得更多的潛在讀者：</a:t>
            </a:r>
            <a:r>
              <a:rPr lang="zh-TW" altLang="en-US" sz="2000" dirty="0" smtClean="0">
                <a:solidFill>
                  <a:schemeClr val="tx1"/>
                </a:solidFill>
              </a:rPr>
              <a:t>將著作以</a:t>
            </a:r>
            <a:r>
              <a:rPr lang="en-US" altLang="zh-TW" sz="2000" dirty="0" smtClean="0">
                <a:solidFill>
                  <a:schemeClr val="tx1"/>
                </a:solidFill>
              </a:rPr>
              <a:t>Open Access</a:t>
            </a:r>
            <a:r>
              <a:rPr lang="zh-TW" altLang="en-US" sz="2000" dirty="0" smtClean="0">
                <a:solidFill>
                  <a:schemeClr val="tx1"/>
                </a:solidFill>
              </a:rPr>
              <a:t>的方式</a:t>
            </a:r>
            <a:r>
              <a:rPr lang="zh-TW" altLang="en-US" sz="2000" dirty="0">
                <a:solidFill>
                  <a:schemeClr val="tx1"/>
                </a:solidFill>
              </a:rPr>
              <a:t>傳播，</a:t>
            </a:r>
            <a:r>
              <a:rPr lang="zh-TW" altLang="en-US" sz="2000" dirty="0" smtClean="0">
                <a:solidFill>
                  <a:schemeClr val="tx1"/>
                </a:solidFill>
              </a:rPr>
              <a:t>可以擴大讀者群及知識的分享範圍，以促進研究的進行。 </a:t>
            </a:r>
            <a:endParaRPr lang="en-US" altLang="zh-TW" sz="2000" dirty="0" smtClean="0">
              <a:solidFill>
                <a:schemeClr val="tx1"/>
              </a:solidFill>
            </a:endParaRPr>
          </a:p>
          <a:p>
            <a:pPr marL="688975" indent="-427038" algn="just">
              <a:buClr>
                <a:schemeClr val="tx1"/>
              </a:buClr>
              <a:buFont typeface="+mj-lt"/>
              <a:buAutoNum type="arabicParenR"/>
            </a:pPr>
            <a:r>
              <a:rPr lang="zh-TW" altLang="en-US" sz="2000" b="1" dirty="0" smtClean="0">
                <a:solidFill>
                  <a:schemeClr val="tx1"/>
                </a:solidFill>
              </a:rPr>
              <a:t>增加作品的影響力：</a:t>
            </a:r>
            <a:r>
              <a:rPr lang="en-US" altLang="zh-TW" sz="2000" dirty="0" smtClean="0">
                <a:solidFill>
                  <a:schemeClr val="tx1"/>
                </a:solidFill>
              </a:rPr>
              <a:t>IR</a:t>
            </a:r>
            <a:r>
              <a:rPr lang="zh-TW" altLang="en-US" sz="2000" dirty="0" smtClean="0">
                <a:solidFill>
                  <a:schemeClr val="tx1"/>
                </a:solidFill>
              </a:rPr>
              <a:t>採用</a:t>
            </a:r>
            <a:r>
              <a:rPr lang="en-US" altLang="zh-TW" sz="2000" dirty="0" smtClean="0">
                <a:solidFill>
                  <a:schemeClr val="tx1"/>
                </a:solidFill>
              </a:rPr>
              <a:t>OAI</a:t>
            </a:r>
            <a:r>
              <a:rPr lang="zh-TW" altLang="en-US" sz="2000" dirty="0" smtClean="0">
                <a:solidFill>
                  <a:schemeClr val="tx1"/>
                </a:solidFill>
              </a:rPr>
              <a:t>檢索互通性的國際標準，不僅縮短了出版與呈現到讀者面前之間的時間，亦大幅提高可見性。</a:t>
            </a:r>
            <a:endParaRPr lang="en-US" altLang="zh-TW" sz="2000" dirty="0" smtClean="0">
              <a:solidFill>
                <a:schemeClr val="tx1"/>
              </a:solidFill>
            </a:endParaRPr>
          </a:p>
          <a:p>
            <a:pPr marL="0" indent="508000" algn="just">
              <a:buClr>
                <a:schemeClr val="tx1"/>
              </a:buClr>
              <a:buNone/>
            </a:pPr>
            <a:endParaRPr lang="zh-TW" altLang="en-US" sz="2000" dirty="0" smtClean="0">
              <a:solidFill>
                <a:schemeClr val="tx1"/>
              </a:solidFill>
            </a:endParaRPr>
          </a:p>
        </p:txBody>
      </p:sp>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627784" y="44624"/>
            <a:ext cx="6059016" cy="792089"/>
          </a:xfrm>
        </p:spPr>
        <p:txBody>
          <a:bodyPr/>
          <a:lstStyle/>
          <a:p>
            <a:r>
              <a:rPr lang="zh-TW" altLang="en-US" dirty="0" smtClean="0"/>
              <a:t>著作權應有之認識與處理策略</a:t>
            </a:r>
            <a:endParaRPr lang="zh-TW" altLang="en-US" dirty="0"/>
          </a:p>
        </p:txBody>
      </p:sp>
      <p:sp>
        <p:nvSpPr>
          <p:cNvPr id="4" name="投影片編號版面配置區 3"/>
          <p:cNvSpPr>
            <a:spLocks noGrp="1"/>
          </p:cNvSpPr>
          <p:nvPr>
            <p:ph type="sldNum" sz="quarter" idx="12"/>
          </p:nvPr>
        </p:nvSpPr>
        <p:spPr/>
        <p:txBody>
          <a:bodyPr/>
          <a:lstStyle/>
          <a:p>
            <a:pPr>
              <a:defRPr/>
            </a:pPr>
            <a:fld id="{C0045E1E-B945-4067-86AF-50E2F7864830}" type="slidenum">
              <a:rPr lang="zh-TW" altLang="en-US" smtClean="0"/>
              <a:pPr>
                <a:defRPr/>
              </a:pPr>
              <a:t>7</a:t>
            </a:fld>
            <a:endParaRPr lang="zh-TW" altLang="en-US"/>
          </a:p>
        </p:txBody>
      </p:sp>
      <p:sp>
        <p:nvSpPr>
          <p:cNvPr id="7" name="內容版面配置區 2"/>
          <p:cNvSpPr>
            <a:spLocks noGrp="1"/>
          </p:cNvSpPr>
          <p:nvPr>
            <p:ph idx="1"/>
          </p:nvPr>
        </p:nvSpPr>
        <p:spPr>
          <a:xfrm>
            <a:off x="457200" y="1125537"/>
            <a:ext cx="8229600" cy="5595937"/>
          </a:xfrm>
        </p:spPr>
        <p:txBody>
          <a:bodyPr/>
          <a:lstStyle/>
          <a:p>
            <a:pPr marL="514350" indent="-514350" algn="just">
              <a:buClr>
                <a:schemeClr val="tx1"/>
              </a:buClr>
              <a:buFont typeface="+mj-lt"/>
              <a:buAutoNum type="arabicPeriod"/>
            </a:pPr>
            <a:r>
              <a:rPr lang="zh-TW" altLang="en-US" sz="2000" b="1" dirty="0" smtClean="0">
                <a:solidFill>
                  <a:srgbClr val="FF0000"/>
                </a:solidFill>
              </a:rPr>
              <a:t>著作產出三階段</a:t>
            </a:r>
            <a:endParaRPr lang="en-US" altLang="zh-TW" sz="2000" b="1" dirty="0" smtClean="0">
              <a:solidFill>
                <a:srgbClr val="FF0000"/>
              </a:solidFill>
            </a:endParaRPr>
          </a:p>
          <a:p>
            <a:pPr marL="711200" indent="-449263" algn="just">
              <a:buClr>
                <a:schemeClr val="tx1"/>
              </a:buClr>
              <a:buFont typeface="+mj-lt"/>
              <a:buAutoNum type="arabicParenR"/>
            </a:pPr>
            <a:r>
              <a:rPr lang="zh-TW" altLang="en-US" sz="2000" b="1" dirty="0" smtClean="0">
                <a:solidFill>
                  <a:schemeClr val="tx1"/>
                </a:solidFill>
                <a:latin typeface="標楷體" pitchFamily="65" charset="-120"/>
              </a:rPr>
              <a:t>作者撰寫原稿</a:t>
            </a:r>
            <a:endParaRPr lang="en-US" altLang="zh-TW" sz="2000" b="1" dirty="0" smtClean="0">
              <a:solidFill>
                <a:schemeClr val="tx1"/>
              </a:solidFill>
              <a:latin typeface="標楷體" pitchFamily="65" charset="-120"/>
            </a:endParaRPr>
          </a:p>
          <a:p>
            <a:pPr marL="711200" indent="-449263" algn="just">
              <a:buClr>
                <a:schemeClr val="tx1"/>
              </a:buClr>
              <a:buFont typeface="+mj-lt"/>
              <a:buAutoNum type="arabicParenR"/>
            </a:pPr>
            <a:r>
              <a:rPr lang="zh-TW" altLang="en-US" sz="2000" b="1" dirty="0" smtClean="0">
                <a:solidFill>
                  <a:schemeClr val="tx1"/>
                </a:solidFill>
                <a:latin typeface="標楷體" pitchFamily="65" charset="-120"/>
              </a:rPr>
              <a:t>交付出版社審稿</a:t>
            </a:r>
            <a:endParaRPr lang="en-US" altLang="zh-TW" sz="2000" b="1" dirty="0" smtClean="0">
              <a:solidFill>
                <a:schemeClr val="tx1"/>
              </a:solidFill>
              <a:latin typeface="標楷體" pitchFamily="65" charset="-120"/>
            </a:endParaRPr>
          </a:p>
          <a:p>
            <a:pPr marL="711200" indent="-449263" algn="just">
              <a:buClr>
                <a:schemeClr val="tx1"/>
              </a:buClr>
              <a:buFont typeface="+mj-lt"/>
              <a:buAutoNum type="arabicParenR"/>
            </a:pPr>
            <a:r>
              <a:rPr lang="zh-TW" altLang="en-US" sz="2000" b="1" dirty="0" smtClean="0">
                <a:solidFill>
                  <a:schemeClr val="tx1"/>
                </a:solidFill>
                <a:latin typeface="標楷體" pitchFamily="65" charset="-120"/>
              </a:rPr>
              <a:t>編輯出版</a:t>
            </a:r>
            <a:endParaRPr lang="en-US" altLang="zh-TW" sz="2000" b="1" dirty="0" smtClean="0">
              <a:solidFill>
                <a:schemeClr val="tx1"/>
              </a:solidFill>
              <a:latin typeface="標楷體" pitchFamily="65" charset="-120"/>
            </a:endParaRPr>
          </a:p>
          <a:p>
            <a:pPr marL="261937" indent="0" algn="just">
              <a:buClr>
                <a:schemeClr val="tx1"/>
              </a:buClr>
              <a:buNone/>
            </a:pPr>
            <a:endParaRPr lang="en-US" altLang="zh-TW" sz="2000" b="1" dirty="0" smtClean="0">
              <a:solidFill>
                <a:schemeClr val="tx1"/>
              </a:solidFill>
            </a:endParaRPr>
          </a:p>
          <a:p>
            <a:pPr marL="514350" indent="-514350" algn="just">
              <a:buClr>
                <a:schemeClr val="tx1"/>
              </a:buClr>
              <a:buFont typeface="+mj-lt"/>
              <a:buAutoNum type="arabicPeriod" startAt="2"/>
            </a:pPr>
            <a:r>
              <a:rPr lang="zh-TW" altLang="en-US" sz="2000" b="1" dirty="0" smtClean="0">
                <a:solidFill>
                  <a:srgbClr val="FF0000"/>
                </a:solidFill>
              </a:rPr>
              <a:t>著作各階段對應可上傳</a:t>
            </a:r>
            <a:r>
              <a:rPr lang="en-US" altLang="zh-TW" sz="2000" b="1" dirty="0" smtClean="0">
                <a:solidFill>
                  <a:srgbClr val="FF0000"/>
                </a:solidFill>
              </a:rPr>
              <a:t>IR</a:t>
            </a:r>
            <a:r>
              <a:rPr lang="zh-TW" altLang="en-US" sz="2000" b="1" dirty="0" smtClean="0">
                <a:solidFill>
                  <a:srgbClr val="FF0000"/>
                </a:solidFill>
              </a:rPr>
              <a:t>版本類型</a:t>
            </a:r>
            <a:endParaRPr lang="en-US" altLang="zh-TW" sz="2000" b="1" dirty="0" smtClean="0">
              <a:solidFill>
                <a:srgbClr val="FF0000"/>
              </a:solidFill>
            </a:endParaRPr>
          </a:p>
          <a:p>
            <a:pPr marL="717550" indent="-455613" algn="just">
              <a:buClr>
                <a:schemeClr val="tx1"/>
              </a:buClr>
              <a:buFont typeface="+mj-lt"/>
              <a:buAutoNum type="arabicParenR"/>
            </a:pPr>
            <a:r>
              <a:rPr lang="en-US" altLang="zh-TW" sz="2000" b="1" dirty="0" smtClean="0">
                <a:solidFill>
                  <a:schemeClr val="tx1"/>
                </a:solidFill>
              </a:rPr>
              <a:t>Pre-print </a:t>
            </a:r>
            <a:r>
              <a:rPr lang="zh-TW" altLang="en-US" sz="2000" b="1" dirty="0" smtClean="0">
                <a:solidFill>
                  <a:schemeClr val="tx1"/>
                </a:solidFill>
              </a:rPr>
              <a:t>作者版本：</a:t>
            </a:r>
            <a:r>
              <a:rPr lang="zh-TW" altLang="en-US" sz="2000" dirty="0" smtClean="0">
                <a:solidFill>
                  <a:schemeClr val="tx1"/>
                </a:solidFill>
              </a:rPr>
              <a:t>作者原稿，尚未經過審核的版本。</a:t>
            </a:r>
            <a:endParaRPr lang="en-US" altLang="zh-TW" sz="2000" dirty="0" smtClean="0">
              <a:solidFill>
                <a:schemeClr val="tx1"/>
              </a:solidFill>
            </a:endParaRPr>
          </a:p>
          <a:p>
            <a:pPr marL="717550" indent="-455613" algn="just">
              <a:buClr>
                <a:schemeClr val="tx1"/>
              </a:buClr>
              <a:buFont typeface="+mj-lt"/>
              <a:buAutoNum type="arabicParenR"/>
            </a:pPr>
            <a:r>
              <a:rPr lang="en-US" altLang="zh-TW" sz="2000" b="1" dirty="0" smtClean="0">
                <a:solidFill>
                  <a:schemeClr val="tx1"/>
                </a:solidFill>
              </a:rPr>
              <a:t>Post-print </a:t>
            </a:r>
            <a:r>
              <a:rPr lang="zh-TW" altLang="en-US" sz="2000" b="1" dirty="0" smtClean="0">
                <a:solidFill>
                  <a:schemeClr val="tx1"/>
                </a:solidFill>
              </a:rPr>
              <a:t>作者版本：</a:t>
            </a:r>
            <a:r>
              <a:rPr lang="zh-TW" altLang="en-US" sz="2000" dirty="0" smtClean="0">
                <a:solidFill>
                  <a:schemeClr val="tx1"/>
                </a:solidFill>
              </a:rPr>
              <a:t>作者原稿，經過審核與修改，但不包含出版社的排版與樣式。</a:t>
            </a:r>
            <a:endParaRPr lang="en-US" altLang="zh-TW" sz="2000" dirty="0" smtClean="0">
              <a:solidFill>
                <a:schemeClr val="tx1"/>
              </a:solidFill>
            </a:endParaRPr>
          </a:p>
          <a:p>
            <a:pPr marL="717550" indent="-455613" algn="just">
              <a:buClr>
                <a:schemeClr val="tx1"/>
              </a:buClr>
              <a:buFont typeface="+mj-lt"/>
              <a:buAutoNum type="arabicParenR"/>
            </a:pPr>
            <a:r>
              <a:rPr lang="en-US" altLang="zh-TW" sz="2000" b="1" dirty="0" smtClean="0">
                <a:solidFill>
                  <a:schemeClr val="tx1"/>
                </a:solidFill>
              </a:rPr>
              <a:t>Post-print </a:t>
            </a:r>
            <a:r>
              <a:rPr lang="zh-TW" altLang="en-US" sz="2000" b="1" dirty="0" smtClean="0">
                <a:solidFill>
                  <a:schemeClr val="tx1"/>
                </a:solidFill>
              </a:rPr>
              <a:t>出版社版本</a:t>
            </a:r>
            <a:r>
              <a:rPr lang="en-US" altLang="zh-TW" sz="2000" b="1" dirty="0" smtClean="0">
                <a:solidFill>
                  <a:schemeClr val="tx1"/>
                </a:solidFill>
              </a:rPr>
              <a:t>(Publisher version)</a:t>
            </a:r>
            <a:r>
              <a:rPr lang="zh-TW" altLang="en-US" sz="2000" b="1" dirty="0" smtClean="0">
                <a:solidFill>
                  <a:schemeClr val="tx1"/>
                </a:solidFill>
              </a:rPr>
              <a:t>：</a:t>
            </a:r>
            <a:r>
              <a:rPr lang="zh-TW" altLang="en-US" sz="2000" dirty="0" smtClean="0">
                <a:solidFill>
                  <a:schemeClr val="tx1"/>
                </a:solidFill>
              </a:rPr>
              <a:t>以出版社的排版與樣式呈現的最後版本。</a:t>
            </a:r>
            <a:endParaRPr lang="en-US" altLang="zh-TW" sz="2000" dirty="0" smtClean="0">
              <a:solidFill>
                <a:schemeClr val="tx1"/>
              </a:solidFill>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 calcmode="lin" valueType="num">
                                      <p:cBhvr additive="base">
                                        <p:cTn id="7" dur="500" fill="hold"/>
                                        <p:tgtEl>
                                          <p:spTgt spid="7">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7">
                                            <p:txEl>
                                              <p:pRg st="1" end="1"/>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7">
                                            <p:txEl>
                                              <p:pRg st="6" end="6"/>
                                            </p:txEl>
                                          </p:spTgt>
                                        </p:tgtEl>
                                        <p:attrNameLst>
                                          <p:attrName>style.visibility</p:attrName>
                                        </p:attrNameLst>
                                      </p:cBhvr>
                                      <p:to>
                                        <p:strVal val="visible"/>
                                      </p:to>
                                    </p:set>
                                    <p:anim calcmode="lin" valueType="num">
                                      <p:cBhvr additive="base">
                                        <p:cTn id="11" dur="500" fill="hold"/>
                                        <p:tgtEl>
                                          <p:spTgt spid="7">
                                            <p:txEl>
                                              <p:pRg st="6" end="6"/>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7">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 calcmode="lin" valueType="num">
                                      <p:cBhvr additive="base">
                                        <p:cTn id="17" dur="500" fill="hold"/>
                                        <p:tgtEl>
                                          <p:spTgt spid="7">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7">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7">
                                            <p:txEl>
                                              <p:pRg st="7" end="7"/>
                                            </p:txEl>
                                          </p:spTgt>
                                        </p:tgtEl>
                                        <p:attrNameLst>
                                          <p:attrName>style.visibility</p:attrName>
                                        </p:attrNameLst>
                                      </p:cBhvr>
                                      <p:to>
                                        <p:strVal val="visible"/>
                                      </p:to>
                                    </p:set>
                                    <p:anim calcmode="lin" valueType="num">
                                      <p:cBhvr additive="base">
                                        <p:cTn id="21" dur="500" fill="hold"/>
                                        <p:tgtEl>
                                          <p:spTgt spid="7">
                                            <p:txEl>
                                              <p:pRg st="7" end="7"/>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7">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 calcmode="lin" valueType="num">
                                      <p:cBhvr additive="base">
                                        <p:cTn id="27" dur="500" fill="hold"/>
                                        <p:tgtEl>
                                          <p:spTgt spid="7">
                                            <p:txEl>
                                              <p:pRg st="3" end="3"/>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7">
                                            <p:txEl>
                                              <p:pRg st="3" end="3"/>
                                            </p:txEl>
                                          </p:spTgt>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7">
                                            <p:txEl>
                                              <p:pRg st="8" end="8"/>
                                            </p:txEl>
                                          </p:spTgt>
                                        </p:tgtEl>
                                        <p:attrNameLst>
                                          <p:attrName>style.visibility</p:attrName>
                                        </p:attrNameLst>
                                      </p:cBhvr>
                                      <p:to>
                                        <p:strVal val="visible"/>
                                      </p:to>
                                    </p:set>
                                    <p:anim calcmode="lin" valueType="num">
                                      <p:cBhvr additive="base">
                                        <p:cTn id="31" dur="500" fill="hold"/>
                                        <p:tgtEl>
                                          <p:spTgt spid="7">
                                            <p:txEl>
                                              <p:pRg st="8" end="8"/>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7">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627784" y="44624"/>
            <a:ext cx="6059016" cy="792089"/>
          </a:xfrm>
        </p:spPr>
        <p:txBody>
          <a:bodyPr/>
          <a:lstStyle/>
          <a:p>
            <a:r>
              <a:rPr lang="zh-TW" altLang="en-US" dirty="0" smtClean="0"/>
              <a:t>著作權應有之認識與處理策略</a:t>
            </a:r>
            <a:endParaRPr lang="zh-TW" altLang="en-US" dirty="0"/>
          </a:p>
        </p:txBody>
      </p:sp>
      <p:sp>
        <p:nvSpPr>
          <p:cNvPr id="3" name="內容版面配置區 2"/>
          <p:cNvSpPr>
            <a:spLocks noGrp="1"/>
          </p:cNvSpPr>
          <p:nvPr>
            <p:ph idx="1"/>
          </p:nvPr>
        </p:nvSpPr>
        <p:spPr>
          <a:xfrm>
            <a:off x="457200" y="1039974"/>
            <a:ext cx="8686800" cy="2735510"/>
          </a:xfrm>
        </p:spPr>
        <p:txBody>
          <a:bodyPr/>
          <a:lstStyle/>
          <a:p>
            <a:pPr algn="just"/>
            <a:r>
              <a:rPr lang="zh-TW" altLang="en-US" dirty="0" smtClean="0"/>
              <a:t>如文獻資料尚未出版者（</a:t>
            </a:r>
            <a:r>
              <a:rPr lang="en-US" altLang="zh-TW" dirty="0" smtClean="0"/>
              <a:t>Pre-print</a:t>
            </a:r>
            <a:r>
              <a:rPr lang="zh-TW" altLang="en-US" dirty="0" smtClean="0"/>
              <a:t>）：</a:t>
            </a:r>
            <a:endParaRPr lang="en-US" altLang="zh-TW" dirty="0" smtClean="0"/>
          </a:p>
          <a:p>
            <a:pPr marL="0" indent="0" algn="just">
              <a:buNone/>
            </a:pPr>
            <a:r>
              <a:rPr lang="zh-TW" altLang="en-US" dirty="0">
                <a:solidFill>
                  <a:schemeClr val="tx1"/>
                </a:solidFill>
              </a:rPr>
              <a:t> </a:t>
            </a:r>
            <a:r>
              <a:rPr lang="zh-TW" altLang="en-US" dirty="0" smtClean="0">
                <a:solidFill>
                  <a:schemeClr val="tx1"/>
                </a:solidFill>
              </a:rPr>
              <a:t>  著作權仍屬於作者。</a:t>
            </a:r>
            <a:endParaRPr lang="en-US" altLang="zh-TW" dirty="0" smtClean="0">
              <a:solidFill>
                <a:schemeClr val="tx1"/>
              </a:solidFill>
            </a:endParaRPr>
          </a:p>
          <a:p>
            <a:pPr marL="0" indent="0" algn="just">
              <a:buNone/>
            </a:pPr>
            <a:endParaRPr lang="en-US" altLang="zh-TW" dirty="0" smtClean="0">
              <a:solidFill>
                <a:schemeClr val="tx1"/>
              </a:solidFill>
            </a:endParaRPr>
          </a:p>
          <a:p>
            <a:pPr algn="just"/>
            <a:r>
              <a:rPr lang="zh-TW" altLang="en-US" dirty="0" smtClean="0"/>
              <a:t>如文獻資料屬於已出版者（</a:t>
            </a:r>
            <a:r>
              <a:rPr lang="en-US" altLang="zh-TW" dirty="0" smtClean="0"/>
              <a:t>Post-print</a:t>
            </a:r>
            <a:r>
              <a:rPr lang="zh-TW" altLang="en-US" dirty="0" smtClean="0"/>
              <a:t>）：</a:t>
            </a:r>
            <a:endParaRPr lang="en-US" altLang="zh-TW" dirty="0" smtClean="0"/>
          </a:p>
          <a:p>
            <a:pPr marL="266700" indent="-266700" algn="just">
              <a:buNone/>
            </a:pPr>
            <a:r>
              <a:rPr lang="zh-TW" altLang="en-US" dirty="0">
                <a:solidFill>
                  <a:schemeClr val="tx1"/>
                </a:solidFill>
              </a:rPr>
              <a:t> </a:t>
            </a:r>
            <a:r>
              <a:rPr lang="zh-TW" altLang="en-US" dirty="0" smtClean="0">
                <a:solidFill>
                  <a:schemeClr val="tx1"/>
                </a:solidFill>
              </a:rPr>
              <a:t>  著作權原則屬於出版商與作者</a:t>
            </a:r>
            <a:r>
              <a:rPr lang="en-US" altLang="zh-TW" dirty="0" smtClean="0"/>
              <a:t>(</a:t>
            </a:r>
            <a:r>
              <a:rPr lang="zh-TW" altLang="en-US" dirty="0" smtClean="0">
                <a:solidFill>
                  <a:srgbClr val="FF0000"/>
                </a:solidFill>
              </a:rPr>
              <a:t>以出版</a:t>
            </a:r>
            <a:r>
              <a:rPr lang="zh-TW" altLang="en-US" dirty="0">
                <a:solidFill>
                  <a:srgbClr val="FF0000"/>
                </a:solidFill>
              </a:rPr>
              <a:t>契約內容為</a:t>
            </a:r>
            <a:r>
              <a:rPr lang="zh-TW" altLang="en-US" dirty="0" smtClean="0">
                <a:solidFill>
                  <a:srgbClr val="FF0000"/>
                </a:solidFill>
              </a:rPr>
              <a:t>依據 </a:t>
            </a:r>
            <a:r>
              <a:rPr lang="en-US" altLang="zh-TW" dirty="0" smtClean="0"/>
              <a:t>)</a:t>
            </a:r>
            <a:r>
              <a:rPr lang="zh-TW" altLang="en-US" dirty="0" smtClean="0">
                <a:solidFill>
                  <a:schemeClr val="tx1"/>
                </a:solidFill>
              </a:rPr>
              <a:t>。</a:t>
            </a:r>
            <a:endParaRPr lang="en-US" altLang="zh-TW" dirty="0" smtClean="0">
              <a:solidFill>
                <a:schemeClr val="tx1"/>
              </a:solidFill>
            </a:endParaRPr>
          </a:p>
          <a:p>
            <a:pPr marL="0" indent="0" algn="just">
              <a:buNone/>
            </a:pPr>
            <a:endParaRPr lang="en-US" altLang="zh-TW" dirty="0" smtClean="0">
              <a:solidFill>
                <a:schemeClr val="tx1"/>
              </a:solidFill>
            </a:endParaRPr>
          </a:p>
          <a:p>
            <a:pPr algn="just"/>
            <a:r>
              <a:rPr lang="zh-TW" altLang="en-US" dirty="0" smtClean="0"/>
              <a:t>機構典藏授權</a:t>
            </a:r>
            <a:r>
              <a:rPr lang="zh-TW" altLang="en-US" dirty="0"/>
              <a:t>予</a:t>
            </a:r>
            <a:r>
              <a:rPr lang="zh-TW" altLang="en-US" dirty="0" smtClean="0"/>
              <a:t>圖書館為</a:t>
            </a:r>
            <a:r>
              <a:rPr lang="zh-TW" altLang="en-US" b="1" dirty="0" smtClean="0">
                <a:solidFill>
                  <a:srgbClr val="FF0000"/>
                </a:solidFill>
              </a:rPr>
              <a:t>「非專屬授權」</a:t>
            </a:r>
            <a:r>
              <a:rPr lang="zh-TW" altLang="en-US" dirty="0"/>
              <a:t>，上傳文獻</a:t>
            </a:r>
            <a:r>
              <a:rPr lang="zh-TW" altLang="en-US" dirty="0" smtClean="0"/>
              <a:t>資料並不代表轉讓著作權，只是同意機構典藏。</a:t>
            </a:r>
          </a:p>
        </p:txBody>
      </p:sp>
      <p:sp>
        <p:nvSpPr>
          <p:cNvPr id="4" name="投影片編號版面配置區 3"/>
          <p:cNvSpPr>
            <a:spLocks noGrp="1"/>
          </p:cNvSpPr>
          <p:nvPr>
            <p:ph type="sldNum" sz="quarter" idx="12"/>
          </p:nvPr>
        </p:nvSpPr>
        <p:spPr/>
        <p:txBody>
          <a:bodyPr/>
          <a:lstStyle/>
          <a:p>
            <a:pPr>
              <a:defRPr/>
            </a:pPr>
            <a:fld id="{C0045E1E-B945-4067-86AF-50E2F7864830}" type="slidenum">
              <a:rPr lang="zh-TW" altLang="en-US" smtClean="0"/>
              <a:pPr>
                <a:defRPr/>
              </a:pPr>
              <a:t>8</a:t>
            </a:fld>
            <a:endParaRPr lang="zh-TW" altLang="en-US"/>
          </a:p>
        </p:txBody>
      </p:sp>
      <p:sp>
        <p:nvSpPr>
          <p:cNvPr id="5" name="內容版面配置區 2"/>
          <p:cNvSpPr txBox="1">
            <a:spLocks/>
          </p:cNvSpPr>
          <p:nvPr/>
        </p:nvSpPr>
        <p:spPr bwMode="auto">
          <a:xfrm>
            <a:off x="0" y="852997"/>
            <a:ext cx="9144000" cy="3082516"/>
          </a:xfrm>
          <a:prstGeom prst="rect">
            <a:avLst/>
          </a:prstGeom>
          <a:solidFill>
            <a:srgbClr val="FFFF00"/>
          </a:solidFill>
          <a:ln w="19050">
            <a:solidFill>
              <a:srgbClr val="FF0000"/>
            </a:solidFill>
            <a:miter lim="800000"/>
            <a:headEnd/>
            <a:tailEnd/>
          </a:ln>
        </p:spPr>
        <p:txBody>
          <a:bodyPr vert="horz" wrap="square" lIns="91440" tIns="45720" rIns="91440" bIns="45720" numCol="1" anchor="t" anchorCtr="0" compatLnSpc="1">
            <a:prstTxWarp prst="textNoShape">
              <a:avLst/>
            </a:prstTxWarp>
          </a:bodyPr>
          <a:lstStyle/>
          <a:p>
            <a:pPr marL="273050" lvl="0" indent="-273050" algn="just" eaLnBrk="0" hangingPunct="0">
              <a:spcBef>
                <a:spcPct val="20000"/>
              </a:spcBef>
              <a:buClr>
                <a:srgbClr val="FF0000"/>
              </a:buClr>
              <a:buSzPct val="95000"/>
              <a:buFont typeface="Wingdings" pitchFamily="2" charset="2"/>
              <a:buChar char="u"/>
            </a:pPr>
            <a:r>
              <a:rPr kumimoji="0" lang="zh-TW" altLang="en-US" sz="3000" dirty="0" smtClean="0">
                <a:solidFill>
                  <a:srgbClr val="660033"/>
                </a:solidFill>
                <a:latin typeface="Times New Roman" pitchFamily="18" charset="0"/>
                <a:ea typeface="標楷體" pitchFamily="65" charset="-120"/>
                <a:cs typeface="Times New Roman" pitchFamily="18" charset="0"/>
              </a:rPr>
              <a:t>釋義 ─ 「非專屬授權」</a:t>
            </a:r>
            <a:r>
              <a:rPr kumimoji="0" lang="en-US" altLang="zh-TW" sz="3000" dirty="0" smtClean="0">
                <a:solidFill>
                  <a:srgbClr val="660033"/>
                </a:solidFill>
                <a:latin typeface="Times New Roman" pitchFamily="18" charset="0"/>
                <a:ea typeface="標楷體" pitchFamily="65" charset="-120"/>
                <a:cs typeface="Times New Roman" pitchFamily="18" charset="0"/>
              </a:rPr>
              <a:t> </a:t>
            </a:r>
            <a:r>
              <a:rPr kumimoji="0" lang="en-US" altLang="zh-TW" sz="3000" dirty="0" smtClean="0">
                <a:latin typeface="Times New Roman" pitchFamily="18" charset="0"/>
                <a:ea typeface="標楷體" pitchFamily="65" charset="-120"/>
                <a:cs typeface="Times New Roman" pitchFamily="18" charset="0"/>
              </a:rPr>
              <a:t>(Non-exclusive License)</a:t>
            </a:r>
          </a:p>
          <a:p>
            <a:pPr lvl="0" algn="just" eaLnBrk="0" hangingPunct="0">
              <a:spcBef>
                <a:spcPct val="20000"/>
              </a:spcBef>
              <a:buClr>
                <a:srgbClr val="FF0000"/>
              </a:buClr>
              <a:buSzPct val="95000"/>
            </a:pPr>
            <a:r>
              <a:rPr kumimoji="0" lang="zh-TW" altLang="en-US" sz="3000" b="0" dirty="0" smtClean="0">
                <a:latin typeface="Times New Roman" pitchFamily="18" charset="0"/>
                <a:ea typeface="標楷體" pitchFamily="65" charset="-120"/>
                <a:cs typeface="Times New Roman" pitchFamily="18" charset="0"/>
              </a:rPr>
              <a:t>       被授權人非經著作財產權人同意，不得將其被授與之權利再授權第三人利用。是</a:t>
            </a:r>
            <a:r>
              <a:rPr kumimoji="0" lang="zh-TW" altLang="en-US" sz="3000" dirty="0" smtClean="0">
                <a:solidFill>
                  <a:srgbClr val="FF0000"/>
                </a:solidFill>
                <a:latin typeface="Times New Roman" pitchFamily="18" charset="0"/>
                <a:ea typeface="標楷體" pitchFamily="65" charset="-120"/>
                <a:cs typeface="Times New Roman" pitchFamily="18" charset="0"/>
              </a:rPr>
              <a:t>非獨占性</a:t>
            </a:r>
            <a:r>
              <a:rPr kumimoji="0" lang="zh-TW" altLang="en-US" sz="3000" b="0" dirty="0" smtClean="0">
                <a:latin typeface="Times New Roman" pitchFamily="18" charset="0"/>
                <a:ea typeface="標楷體" pitchFamily="65" charset="-120"/>
                <a:cs typeface="Times New Roman" pitchFamily="18" charset="0"/>
              </a:rPr>
              <a:t>的授權，亦即授權人在訂立授權契約時，就相同的授權範圍，仍保留由自己使用或得再授與他人利用的權利；或於授權時，就相同的範圍已有其他被授權人存在。</a:t>
            </a:r>
            <a:endParaRPr kumimoji="0" lang="zh-TW" altLang="en-US" sz="3000" b="0" i="0" u="none" strike="noStrike" kern="1200" cap="none" spc="0" normalizeH="0" baseline="0" noProof="0" dirty="0" smtClean="0">
              <a:ln>
                <a:noFill/>
              </a:ln>
              <a:effectLst/>
              <a:uLnTx/>
              <a:uFillTx/>
              <a:latin typeface="Times New Roman" pitchFamily="18" charset="0"/>
              <a:ea typeface="標楷體" pitchFamily="65" charset="-120"/>
              <a:cs typeface="Times New Roman" pitchFamily="18"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627784" y="44624"/>
            <a:ext cx="6264696" cy="792089"/>
          </a:xfrm>
        </p:spPr>
        <p:txBody>
          <a:bodyPr/>
          <a:lstStyle/>
          <a:p>
            <a:r>
              <a:rPr lang="zh-TW" altLang="en-US" dirty="0" smtClean="0"/>
              <a:t>各類學術資源著作權授權判別</a:t>
            </a:r>
            <a:endParaRPr lang="zh-TW" altLang="en-US" dirty="0"/>
          </a:p>
        </p:txBody>
      </p:sp>
      <p:sp>
        <p:nvSpPr>
          <p:cNvPr id="3" name="內容版面配置區 2"/>
          <p:cNvSpPr>
            <a:spLocks noGrp="1"/>
          </p:cNvSpPr>
          <p:nvPr>
            <p:ph idx="1"/>
          </p:nvPr>
        </p:nvSpPr>
        <p:spPr/>
        <p:txBody>
          <a:bodyPr/>
          <a:lstStyle/>
          <a:p>
            <a:pPr algn="just"/>
            <a:r>
              <a:rPr lang="zh-TW" altLang="en-US" dirty="0" smtClean="0"/>
              <a:t>未正式出版的著作</a:t>
            </a:r>
            <a:r>
              <a:rPr lang="zh-TW" altLang="en-US" dirty="0" smtClean="0">
                <a:solidFill>
                  <a:schemeClr val="tx1"/>
                </a:solidFill>
              </a:rPr>
              <a:t>：</a:t>
            </a:r>
            <a:endParaRPr lang="en-US" altLang="zh-TW" dirty="0" smtClean="0">
              <a:solidFill>
                <a:schemeClr val="tx1"/>
              </a:solidFill>
            </a:endParaRPr>
          </a:p>
          <a:p>
            <a:pPr marL="0" indent="0" algn="just">
              <a:buNone/>
            </a:pPr>
            <a:r>
              <a:rPr lang="zh-TW" altLang="en-US" dirty="0" smtClean="0">
                <a:solidFill>
                  <a:schemeClr val="tx1"/>
                </a:solidFill>
              </a:rPr>
              <a:t>        原則上著作權人為撰者本人，本人具有授權同意上傳電子全文於機構典藏之權利</a:t>
            </a:r>
            <a:r>
              <a:rPr lang="en-US" altLang="zh-TW" dirty="0" smtClean="0">
                <a:solidFill>
                  <a:schemeClr val="tx1"/>
                </a:solidFill>
              </a:rPr>
              <a:t>(</a:t>
            </a:r>
            <a:r>
              <a:rPr lang="zh-TW" altLang="en-US" dirty="0" smtClean="0">
                <a:solidFill>
                  <a:schemeClr val="tx1"/>
                </a:solidFill>
              </a:rPr>
              <a:t>如博碩士論文、學生專題報告</a:t>
            </a:r>
            <a:r>
              <a:rPr lang="en-US" altLang="zh-TW" dirty="0" smtClean="0">
                <a:solidFill>
                  <a:schemeClr val="tx1"/>
                </a:solidFill>
              </a:rPr>
              <a:t>) </a:t>
            </a:r>
            <a:r>
              <a:rPr lang="zh-TW" altLang="en-US" dirty="0" smtClean="0">
                <a:solidFill>
                  <a:schemeClr val="tx1"/>
                </a:solidFill>
              </a:rPr>
              <a:t>。</a:t>
            </a:r>
            <a:endParaRPr lang="en-US" altLang="zh-TW" dirty="0" smtClean="0">
              <a:solidFill>
                <a:schemeClr val="tx1"/>
              </a:solidFill>
            </a:endParaRPr>
          </a:p>
          <a:p>
            <a:pPr algn="just">
              <a:buNone/>
            </a:pPr>
            <a:endParaRPr lang="en-US" altLang="zh-TW" dirty="0" smtClean="0">
              <a:solidFill>
                <a:schemeClr val="tx1"/>
              </a:solidFill>
            </a:endParaRPr>
          </a:p>
          <a:p>
            <a:pPr algn="just"/>
            <a:r>
              <a:rPr lang="zh-TW" altLang="en-US" dirty="0"/>
              <a:t>經過出版或正式投稿發表</a:t>
            </a:r>
            <a:r>
              <a:rPr lang="zh-TW" altLang="en-US" dirty="0" smtClean="0"/>
              <a:t>著作</a:t>
            </a:r>
            <a:r>
              <a:rPr lang="zh-TW" altLang="en-US" dirty="0" smtClean="0">
                <a:solidFill>
                  <a:schemeClr val="tx1"/>
                </a:solidFill>
              </a:rPr>
              <a:t>：</a:t>
            </a:r>
            <a:endParaRPr lang="en-US" altLang="zh-TW" dirty="0" smtClean="0"/>
          </a:p>
          <a:p>
            <a:pPr marL="0" indent="0" algn="just">
              <a:buNone/>
            </a:pPr>
            <a:r>
              <a:rPr lang="zh-TW" altLang="en-US" dirty="0" smtClean="0">
                <a:solidFill>
                  <a:schemeClr val="tx1"/>
                </a:solidFill>
              </a:rPr>
              <a:t>        應</a:t>
            </a:r>
            <a:r>
              <a:rPr lang="zh-TW" altLang="en-US" dirty="0">
                <a:solidFill>
                  <a:schemeClr val="tx1"/>
                </a:solidFill>
              </a:rPr>
              <a:t>以和出版社的出版契約內容為依據</a:t>
            </a:r>
            <a:r>
              <a:rPr lang="en-US" altLang="zh-TW" dirty="0">
                <a:solidFill>
                  <a:schemeClr val="tx1"/>
                </a:solidFill>
              </a:rPr>
              <a:t>(</a:t>
            </a:r>
            <a:r>
              <a:rPr lang="zh-TW" altLang="en-US" dirty="0">
                <a:solidFill>
                  <a:schemeClr val="tx1"/>
                </a:solidFill>
              </a:rPr>
              <a:t>如專書、期刊論文</a:t>
            </a:r>
            <a:r>
              <a:rPr lang="en-US" altLang="zh-TW" dirty="0" smtClean="0">
                <a:solidFill>
                  <a:schemeClr val="tx1"/>
                </a:solidFill>
              </a:rPr>
              <a:t>)</a:t>
            </a:r>
            <a:r>
              <a:rPr lang="zh-TW" altLang="en-US" dirty="0" smtClean="0">
                <a:solidFill>
                  <a:schemeClr val="tx1"/>
                </a:solidFill>
              </a:rPr>
              <a:t>。</a:t>
            </a:r>
            <a:endParaRPr lang="en-US" altLang="zh-TW" dirty="0">
              <a:solidFill>
                <a:schemeClr val="tx1"/>
              </a:solidFill>
            </a:endParaRPr>
          </a:p>
          <a:p>
            <a:pPr marL="514350" indent="-514350" algn="just">
              <a:buClr>
                <a:schemeClr val="tx1"/>
              </a:buClr>
              <a:buFont typeface="+mj-lt"/>
              <a:buAutoNum type="arabicPeriod"/>
            </a:pPr>
            <a:r>
              <a:rPr lang="zh-TW" altLang="en-US" sz="2000" dirty="0" smtClean="0">
                <a:solidFill>
                  <a:schemeClr val="tx1"/>
                </a:solidFill>
                <a:latin typeface="標楷體" pitchFamily="65" charset="-120"/>
              </a:rPr>
              <a:t>若簽署「專屬授權」出版，則著作權為出版社所有，若要上傳電子全文則需另外向出版社取得典藏授權。</a:t>
            </a:r>
            <a:endParaRPr lang="en-US" altLang="zh-TW" sz="2000" dirty="0" smtClean="0">
              <a:solidFill>
                <a:schemeClr val="tx1"/>
              </a:solidFill>
              <a:latin typeface="標楷體" pitchFamily="65" charset="-120"/>
            </a:endParaRPr>
          </a:p>
          <a:p>
            <a:pPr marL="514350" indent="-514350" algn="just">
              <a:buClr>
                <a:schemeClr val="tx1"/>
              </a:buClr>
              <a:buFont typeface="+mj-lt"/>
              <a:buAutoNum type="arabicPeriod"/>
            </a:pPr>
            <a:r>
              <a:rPr lang="zh-TW" altLang="en-US" sz="2000" dirty="0" smtClean="0">
                <a:solidFill>
                  <a:schemeClr val="tx1"/>
                </a:solidFill>
                <a:latin typeface="標楷體" pitchFamily="65" charset="-120"/>
              </a:rPr>
              <a:t>若為「非專屬授權」予出版社，則作者仍保有著作權，本人即可自行上傳機構典藏著作全文。</a:t>
            </a:r>
            <a:endParaRPr lang="zh-TW" altLang="en-US" sz="2000" dirty="0">
              <a:solidFill>
                <a:schemeClr val="tx1"/>
              </a:solidFill>
              <a:latin typeface="標楷體" pitchFamily="65" charset="-120"/>
            </a:endParaRPr>
          </a:p>
        </p:txBody>
      </p:sp>
      <p:sp>
        <p:nvSpPr>
          <p:cNvPr id="4" name="投影片編號版面配置區 3"/>
          <p:cNvSpPr>
            <a:spLocks noGrp="1"/>
          </p:cNvSpPr>
          <p:nvPr>
            <p:ph type="sldNum" sz="quarter" idx="12"/>
          </p:nvPr>
        </p:nvSpPr>
        <p:spPr/>
        <p:txBody>
          <a:bodyPr/>
          <a:lstStyle/>
          <a:p>
            <a:pPr>
              <a:defRPr/>
            </a:pPr>
            <a:fld id="{C0045E1E-B945-4067-86AF-50E2F7864830}" type="slidenum">
              <a:rPr lang="zh-TW" altLang="en-US" smtClean="0"/>
              <a:pPr>
                <a:defRPr/>
              </a:pPr>
              <a:t>9</a:t>
            </a:fld>
            <a:endParaRPr lang="zh-TW" altLang="en-US"/>
          </a:p>
        </p:txBody>
      </p:sp>
    </p:spTree>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627784" y="44624"/>
            <a:ext cx="6264696" cy="792089"/>
          </a:xfrm>
        </p:spPr>
        <p:txBody>
          <a:bodyPr/>
          <a:lstStyle/>
          <a:p>
            <a:r>
              <a:rPr lang="zh-TW" altLang="en-US" sz="3200" dirty="0" smtClean="0"/>
              <a:t>各類學術資源著作權授權判別</a:t>
            </a:r>
            <a:endParaRPr lang="zh-TW" altLang="en-US" sz="3000" dirty="0"/>
          </a:p>
        </p:txBody>
      </p:sp>
      <p:sp>
        <p:nvSpPr>
          <p:cNvPr id="3" name="內容版面配置區 2"/>
          <p:cNvSpPr>
            <a:spLocks noGrp="1"/>
          </p:cNvSpPr>
          <p:nvPr>
            <p:ph idx="1"/>
          </p:nvPr>
        </p:nvSpPr>
        <p:spPr>
          <a:xfrm>
            <a:off x="457200" y="1125538"/>
            <a:ext cx="8229600" cy="1727398"/>
          </a:xfrm>
        </p:spPr>
        <p:txBody>
          <a:bodyPr/>
          <a:lstStyle/>
          <a:p>
            <a:pPr algn="just"/>
            <a:r>
              <a:rPr lang="zh-TW" altLang="en-US" dirty="0" smtClean="0"/>
              <a:t>研究成果報告</a:t>
            </a:r>
            <a:r>
              <a:rPr lang="zh-TW" altLang="en-US" dirty="0" smtClean="0">
                <a:solidFill>
                  <a:schemeClr val="tx1"/>
                </a:solidFill>
              </a:rPr>
              <a:t>：應以接受委託</a:t>
            </a:r>
            <a:r>
              <a:rPr lang="en-US" altLang="zh-TW" dirty="0" smtClean="0">
                <a:solidFill>
                  <a:schemeClr val="tx1"/>
                </a:solidFill>
              </a:rPr>
              <a:t>/</a:t>
            </a:r>
            <a:r>
              <a:rPr lang="zh-TW" altLang="en-US" dirty="0" smtClean="0">
                <a:solidFill>
                  <a:schemeClr val="tx1"/>
                </a:solidFill>
              </a:rPr>
              <a:t>申請研究計畫案時，相關著作權歸屬契約而定。若無特別約定，依著作權法第</a:t>
            </a:r>
            <a:r>
              <a:rPr lang="en-US" altLang="zh-TW" dirty="0" smtClean="0">
                <a:solidFill>
                  <a:schemeClr val="tx1"/>
                </a:solidFill>
              </a:rPr>
              <a:t>12</a:t>
            </a:r>
            <a:r>
              <a:rPr lang="zh-TW" altLang="en-US" dirty="0" smtClean="0">
                <a:solidFill>
                  <a:schemeClr val="tx1"/>
                </a:solidFill>
              </a:rPr>
              <a:t>條精神，較有利於受託學術機構，可由受委託者授權典藏。</a:t>
            </a:r>
          </a:p>
          <a:p>
            <a:pPr algn="just">
              <a:buNone/>
            </a:pPr>
            <a:endParaRPr lang="zh-TW" altLang="en-US" dirty="0"/>
          </a:p>
        </p:txBody>
      </p:sp>
      <p:sp>
        <p:nvSpPr>
          <p:cNvPr id="4" name="投影片編號版面配置區 3"/>
          <p:cNvSpPr>
            <a:spLocks noGrp="1"/>
          </p:cNvSpPr>
          <p:nvPr>
            <p:ph type="sldNum" sz="quarter" idx="12"/>
          </p:nvPr>
        </p:nvSpPr>
        <p:spPr/>
        <p:txBody>
          <a:bodyPr/>
          <a:lstStyle/>
          <a:p>
            <a:pPr>
              <a:defRPr/>
            </a:pPr>
            <a:fld id="{C0045E1E-B945-4067-86AF-50E2F7864830}" type="slidenum">
              <a:rPr lang="zh-TW" altLang="en-US" smtClean="0"/>
              <a:pPr>
                <a:defRPr/>
              </a:pPr>
              <a:t>10</a:t>
            </a:fld>
            <a:endParaRPr lang="zh-TW" altLang="en-US"/>
          </a:p>
        </p:txBody>
      </p:sp>
      <p:pic>
        <p:nvPicPr>
          <p:cNvPr id="6" name="圖片 5" descr="國科會成果著作權歸屬.jpg"/>
          <p:cNvPicPr>
            <a:picLocks noChangeAspect="1"/>
          </p:cNvPicPr>
          <p:nvPr/>
        </p:nvPicPr>
        <p:blipFill>
          <a:blip r:embed="rId2" cstate="print"/>
          <a:stretch>
            <a:fillRect/>
          </a:stretch>
        </p:blipFill>
        <p:spPr>
          <a:xfrm>
            <a:off x="-16768" y="1196752"/>
            <a:ext cx="9144000" cy="4515556"/>
          </a:xfrm>
          <a:prstGeom prst="rect">
            <a:avLst/>
          </a:prstGeom>
          <a:ln w="19050">
            <a:solidFill>
              <a:schemeClr val="tx1"/>
            </a:solidFill>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627784" y="44624"/>
            <a:ext cx="6264696" cy="792089"/>
          </a:xfrm>
        </p:spPr>
        <p:txBody>
          <a:bodyPr/>
          <a:lstStyle/>
          <a:p>
            <a:r>
              <a:rPr lang="zh-TW" altLang="en-US" dirty="0" smtClean="0"/>
              <a:t>各類學術資源著作權授權判別</a:t>
            </a:r>
            <a:endParaRPr lang="zh-TW" altLang="en-US" dirty="0"/>
          </a:p>
        </p:txBody>
      </p:sp>
      <p:sp>
        <p:nvSpPr>
          <p:cNvPr id="3" name="內容版面配置區 2"/>
          <p:cNvSpPr>
            <a:spLocks noGrp="1"/>
          </p:cNvSpPr>
          <p:nvPr>
            <p:ph idx="1"/>
          </p:nvPr>
        </p:nvSpPr>
        <p:spPr>
          <a:xfrm>
            <a:off x="457200" y="980728"/>
            <a:ext cx="8229600" cy="2160240"/>
          </a:xfrm>
        </p:spPr>
        <p:txBody>
          <a:bodyPr/>
          <a:lstStyle/>
          <a:p>
            <a:pPr algn="just"/>
            <a:r>
              <a:rPr lang="zh-TW" altLang="en-US" dirty="0" smtClean="0"/>
              <a:t>哪些出版社的期刊論文可以提供機構典藏？</a:t>
            </a:r>
            <a:endParaRPr lang="en-US" altLang="zh-TW" dirty="0" smtClean="0"/>
          </a:p>
          <a:p>
            <a:pPr marL="0" indent="0" algn="just">
              <a:buNone/>
            </a:pPr>
            <a:r>
              <a:rPr lang="zh-TW" altLang="en-US" dirty="0" smtClean="0">
                <a:solidFill>
                  <a:schemeClr val="tx1"/>
                </a:solidFill>
              </a:rPr>
              <a:t>        各期刊出版商允許機構典藏及作者權利的條件不同，同意作者機構典藏的論文形式亦有不同，可透過以下</a:t>
            </a:r>
            <a:r>
              <a:rPr lang="en-US" altLang="zh-TW" dirty="0" smtClean="0">
                <a:solidFill>
                  <a:schemeClr val="tx1"/>
                </a:solidFill>
              </a:rPr>
              <a:t>2</a:t>
            </a:r>
            <a:r>
              <a:rPr lang="zh-TW" altLang="en-US" dirty="0" smtClean="0">
                <a:solidFill>
                  <a:schemeClr val="tx1"/>
                </a:solidFill>
              </a:rPr>
              <a:t>種途徑分別查詢國外與國內，各出版商授權全文典藏的情形。</a:t>
            </a:r>
            <a:endParaRPr lang="en-US" altLang="zh-TW" dirty="0" smtClean="0">
              <a:solidFill>
                <a:schemeClr val="tx1"/>
              </a:solidFill>
            </a:endParaRPr>
          </a:p>
        </p:txBody>
      </p:sp>
      <p:sp>
        <p:nvSpPr>
          <p:cNvPr id="4" name="投影片編號版面配置區 3"/>
          <p:cNvSpPr>
            <a:spLocks noGrp="1"/>
          </p:cNvSpPr>
          <p:nvPr>
            <p:ph type="sldNum" sz="quarter" idx="12"/>
          </p:nvPr>
        </p:nvSpPr>
        <p:spPr/>
        <p:txBody>
          <a:bodyPr/>
          <a:lstStyle/>
          <a:p>
            <a:pPr>
              <a:defRPr/>
            </a:pPr>
            <a:fld id="{C0045E1E-B945-4067-86AF-50E2F7864830}" type="slidenum">
              <a:rPr lang="zh-TW" altLang="en-US" smtClean="0"/>
              <a:pPr>
                <a:defRPr/>
              </a:pPr>
              <a:t>11</a:t>
            </a:fld>
            <a:endParaRPr lang="zh-TW" altLang="en-US"/>
          </a:p>
        </p:txBody>
      </p:sp>
      <p:sp>
        <p:nvSpPr>
          <p:cNvPr id="7" name="內容版面配置區 2"/>
          <p:cNvSpPr txBox="1">
            <a:spLocks/>
          </p:cNvSpPr>
          <p:nvPr/>
        </p:nvSpPr>
        <p:spPr bwMode="auto">
          <a:xfrm>
            <a:off x="457200" y="1000125"/>
            <a:ext cx="8229600" cy="4956064"/>
          </a:xfrm>
          <a:prstGeom prst="rect">
            <a:avLst/>
          </a:prstGeom>
          <a:solidFill>
            <a:srgbClr val="FFFF00"/>
          </a:solidFill>
          <a:ln w="19050">
            <a:solidFill>
              <a:srgbClr val="FF0000"/>
            </a:solidFill>
            <a:miter lim="800000"/>
            <a:headEnd/>
            <a:tailEnd/>
          </a:ln>
        </p:spPr>
        <p:txBody>
          <a:bodyPr vert="horz" wrap="square" lIns="91440" tIns="45720" rIns="91440" bIns="45720" numCol="1" anchor="t" anchorCtr="0" compatLnSpc="1">
            <a:prstTxWarp prst="textNoShape">
              <a:avLst/>
            </a:prstTxWarp>
          </a:bodyPr>
          <a:lstStyle/>
          <a:p>
            <a:pPr marL="514350" lvl="0" indent="-514350" algn="just" eaLnBrk="0" hangingPunct="0">
              <a:spcBef>
                <a:spcPct val="20000"/>
              </a:spcBef>
              <a:buClr>
                <a:schemeClr val="accent6"/>
              </a:buClr>
              <a:buSzPct val="95000"/>
              <a:buFont typeface="Times New Roman" pitchFamily="18" charset="0"/>
              <a:buChar char="●"/>
            </a:pPr>
            <a:r>
              <a:rPr kumimoji="0" lang="en-US" altLang="zh-TW" sz="2600" dirty="0" smtClean="0">
                <a:solidFill>
                  <a:srgbClr val="FF0000"/>
                </a:solidFill>
                <a:latin typeface="Times New Roman" pitchFamily="18" charset="0"/>
                <a:ea typeface="標楷體" pitchFamily="65" charset="-120"/>
                <a:cs typeface="Times New Roman" pitchFamily="18" charset="0"/>
              </a:rPr>
              <a:t>SHERPA/</a:t>
            </a:r>
            <a:r>
              <a:rPr kumimoji="0" lang="en-US" altLang="zh-TW" sz="2600" dirty="0" err="1" smtClean="0">
                <a:solidFill>
                  <a:srgbClr val="FF0000"/>
                </a:solidFill>
                <a:latin typeface="Times New Roman" pitchFamily="18" charset="0"/>
                <a:ea typeface="標楷體" pitchFamily="65" charset="-120"/>
                <a:cs typeface="Times New Roman" pitchFamily="18" charset="0"/>
              </a:rPr>
              <a:t>RoMEO</a:t>
            </a:r>
            <a:r>
              <a:rPr kumimoji="0" lang="en-US" altLang="zh-TW" sz="2600" dirty="0" smtClean="0">
                <a:solidFill>
                  <a:srgbClr val="FF0000"/>
                </a:solidFill>
                <a:latin typeface="Times New Roman" pitchFamily="18" charset="0"/>
                <a:ea typeface="標楷體" pitchFamily="65" charset="-120"/>
                <a:cs typeface="Times New Roman" pitchFamily="18" charset="0"/>
              </a:rPr>
              <a:t> </a:t>
            </a:r>
            <a:r>
              <a:rPr kumimoji="0" lang="zh-TW" altLang="en-US" sz="2600" dirty="0" smtClean="0">
                <a:solidFill>
                  <a:srgbClr val="FF0000"/>
                </a:solidFill>
                <a:latin typeface="Times New Roman" pitchFamily="18" charset="0"/>
                <a:ea typeface="標楷體" pitchFamily="65" charset="-120"/>
                <a:cs typeface="Times New Roman" pitchFamily="18" charset="0"/>
              </a:rPr>
              <a:t>計畫</a:t>
            </a:r>
            <a:endParaRPr kumimoji="0" lang="en-US" altLang="zh-TW" sz="2600" dirty="0" smtClean="0">
              <a:solidFill>
                <a:srgbClr val="FF0000"/>
              </a:solidFill>
              <a:latin typeface="Times New Roman" pitchFamily="18" charset="0"/>
              <a:ea typeface="標楷體" pitchFamily="65" charset="-120"/>
              <a:cs typeface="Times New Roman" pitchFamily="18" charset="0"/>
            </a:endParaRPr>
          </a:p>
          <a:p>
            <a:pPr marL="514350" lvl="0" indent="-514350" algn="just" eaLnBrk="0" hangingPunct="0">
              <a:spcBef>
                <a:spcPct val="20000"/>
              </a:spcBef>
              <a:buClr>
                <a:schemeClr val="tx1"/>
              </a:buClr>
              <a:buSzPct val="95000"/>
            </a:pPr>
            <a:r>
              <a:rPr kumimoji="0" lang="en-US" altLang="zh-TW" sz="2600" dirty="0" smtClean="0">
                <a:solidFill>
                  <a:srgbClr val="002060"/>
                </a:solidFill>
                <a:latin typeface="Times New Roman" pitchFamily="18" charset="0"/>
                <a:ea typeface="標楷體" pitchFamily="65" charset="-120"/>
                <a:cs typeface="Times New Roman" pitchFamily="18" charset="0"/>
                <a:hlinkClick r:id="rId3"/>
              </a:rPr>
              <a:t>http://www.sherpa.ac.uk/romeo/</a:t>
            </a:r>
            <a:endParaRPr kumimoji="0" lang="en-US" altLang="zh-TW" sz="2600" dirty="0" smtClean="0">
              <a:solidFill>
                <a:srgbClr val="002060"/>
              </a:solidFill>
              <a:latin typeface="Times New Roman" pitchFamily="18" charset="0"/>
              <a:ea typeface="標楷體" pitchFamily="65" charset="-120"/>
              <a:cs typeface="Times New Roman" pitchFamily="18" charset="0"/>
            </a:endParaRPr>
          </a:p>
          <a:p>
            <a:pPr lvl="0" algn="just" eaLnBrk="0" hangingPunct="0">
              <a:spcBef>
                <a:spcPct val="20000"/>
              </a:spcBef>
              <a:buClr>
                <a:schemeClr val="tx1"/>
              </a:buClr>
              <a:buSzPct val="95000"/>
            </a:pPr>
            <a:r>
              <a:rPr kumimoji="0" lang="zh-TW" altLang="en-US" sz="2600" b="0" dirty="0" smtClean="0">
                <a:latin typeface="Times New Roman" pitchFamily="18" charset="0"/>
                <a:ea typeface="標楷體" pitchFamily="65" charset="-120"/>
                <a:cs typeface="Times New Roman" pitchFamily="18" charset="0"/>
              </a:rPr>
              <a:t>依據英國聯合資訊系統委員會</a:t>
            </a:r>
            <a:r>
              <a:rPr kumimoji="0" lang="en-US" altLang="zh-TW" sz="2600" b="0" dirty="0" smtClean="0">
                <a:latin typeface="Times New Roman" pitchFamily="18" charset="0"/>
                <a:ea typeface="標楷體" pitchFamily="65" charset="-120"/>
                <a:cs typeface="Times New Roman" pitchFamily="18" charset="0"/>
              </a:rPr>
              <a:t>(Joint Information Systems Committee)</a:t>
            </a:r>
            <a:r>
              <a:rPr kumimoji="0" lang="zh-TW" altLang="en-US" sz="2600" b="0" dirty="0" smtClean="0">
                <a:latin typeface="Times New Roman" pitchFamily="18" charset="0"/>
                <a:ea typeface="標楷體" pitchFamily="65" charset="-120"/>
                <a:cs typeface="Times New Roman" pitchFamily="18" charset="0"/>
              </a:rPr>
              <a:t>所成立的</a:t>
            </a:r>
            <a:r>
              <a:rPr kumimoji="0" lang="en-US" altLang="zh-TW" sz="2600" b="0" dirty="0" smtClean="0">
                <a:latin typeface="Times New Roman" pitchFamily="18" charset="0"/>
                <a:ea typeface="標楷體" pitchFamily="65" charset="-120"/>
                <a:cs typeface="Times New Roman" pitchFamily="18" charset="0"/>
              </a:rPr>
              <a:t>SHERPA/</a:t>
            </a:r>
            <a:r>
              <a:rPr kumimoji="0" lang="en-US" altLang="zh-TW" sz="2600" b="0" dirty="0" err="1" smtClean="0">
                <a:latin typeface="Times New Roman" pitchFamily="18" charset="0"/>
                <a:ea typeface="標楷體" pitchFamily="65" charset="-120"/>
                <a:cs typeface="Times New Roman" pitchFamily="18" charset="0"/>
              </a:rPr>
              <a:t>RoMEO</a:t>
            </a:r>
            <a:r>
              <a:rPr kumimoji="0" lang="en-US" altLang="zh-TW" sz="2600" b="0" dirty="0" smtClean="0">
                <a:latin typeface="Times New Roman" pitchFamily="18" charset="0"/>
                <a:ea typeface="標楷體" pitchFamily="65" charset="-120"/>
                <a:cs typeface="Times New Roman" pitchFamily="18" charset="0"/>
              </a:rPr>
              <a:t> </a:t>
            </a:r>
            <a:r>
              <a:rPr kumimoji="0" lang="zh-TW" altLang="en-US" sz="2600" b="0" dirty="0" smtClean="0">
                <a:latin typeface="Times New Roman" pitchFamily="18" charset="0"/>
                <a:ea typeface="標楷體" pitchFamily="65" charset="-120"/>
                <a:cs typeface="Times New Roman" pitchFamily="18" charset="0"/>
              </a:rPr>
              <a:t>計畫，該計畫重點就是與期刊出版商協商允許作者可以自我典藏，</a:t>
            </a:r>
            <a:r>
              <a:rPr kumimoji="0" lang="en-US" altLang="zh-TW" sz="2600" b="0" dirty="0" smtClean="0">
                <a:latin typeface="Times New Roman" pitchFamily="18" charset="0"/>
                <a:ea typeface="標楷體" pitchFamily="65" charset="-120"/>
                <a:cs typeface="Times New Roman" pitchFamily="18" charset="0"/>
              </a:rPr>
              <a:t>SHERPA/</a:t>
            </a:r>
            <a:r>
              <a:rPr kumimoji="0" lang="en-US" altLang="zh-TW" sz="2600" b="0" dirty="0" err="1" smtClean="0">
                <a:latin typeface="Times New Roman" pitchFamily="18" charset="0"/>
                <a:ea typeface="標楷體" pitchFamily="65" charset="-120"/>
                <a:cs typeface="Times New Roman" pitchFamily="18" charset="0"/>
              </a:rPr>
              <a:t>RoMEO</a:t>
            </a:r>
            <a:r>
              <a:rPr kumimoji="0" lang="en-US" altLang="zh-TW" sz="2600" b="0" dirty="0" smtClean="0">
                <a:latin typeface="Times New Roman" pitchFamily="18" charset="0"/>
                <a:ea typeface="標楷體" pitchFamily="65" charset="-120"/>
                <a:cs typeface="Times New Roman" pitchFamily="18" charset="0"/>
              </a:rPr>
              <a:t> </a:t>
            </a:r>
            <a:r>
              <a:rPr kumimoji="0" lang="zh-TW" altLang="en-US" sz="2600" b="0" dirty="0" smtClean="0">
                <a:latin typeface="Times New Roman" pitchFamily="18" charset="0"/>
                <a:ea typeface="標楷體" pitchFamily="65" charset="-120"/>
                <a:cs typeface="Times New Roman" pitchFamily="18" charset="0"/>
              </a:rPr>
              <a:t>計畫整理有</a:t>
            </a:r>
            <a:r>
              <a:rPr kumimoji="0" lang="en-US" altLang="zh-TW" sz="2600" b="0" dirty="0" smtClean="0">
                <a:latin typeface="Times New Roman" pitchFamily="18" charset="0"/>
                <a:ea typeface="標楷體" pitchFamily="65" charset="-120"/>
                <a:cs typeface="Times New Roman" pitchFamily="18" charset="0"/>
              </a:rPr>
              <a:t>91%</a:t>
            </a:r>
            <a:r>
              <a:rPr kumimoji="0" lang="zh-TW" altLang="en-US" sz="2600" b="0" dirty="0" smtClean="0">
                <a:latin typeface="Times New Roman" pitchFamily="18" charset="0"/>
                <a:ea typeface="標楷體" pitchFamily="65" charset="-120"/>
                <a:cs typeface="Times New Roman" pitchFamily="18" charset="0"/>
              </a:rPr>
              <a:t>期刊</a:t>
            </a:r>
            <a:r>
              <a:rPr kumimoji="0" lang="en-US" altLang="zh-TW" sz="2600" b="0" dirty="0" smtClean="0">
                <a:latin typeface="Times New Roman" pitchFamily="18" charset="0"/>
                <a:ea typeface="標楷體" pitchFamily="65" charset="-120"/>
                <a:cs typeface="Times New Roman" pitchFamily="18" charset="0"/>
              </a:rPr>
              <a:t>(9,303</a:t>
            </a:r>
            <a:r>
              <a:rPr kumimoji="0" lang="zh-TW" altLang="en-US" sz="2600" b="0" dirty="0" smtClean="0">
                <a:latin typeface="Times New Roman" pitchFamily="18" charset="0"/>
                <a:ea typeface="標楷體" pitchFamily="65" charset="-120"/>
                <a:cs typeface="Times New Roman" pitchFamily="18" charset="0"/>
              </a:rPr>
              <a:t>種</a:t>
            </a:r>
            <a:r>
              <a:rPr kumimoji="0" lang="en-US" altLang="zh-TW" sz="2600" b="0" dirty="0" smtClean="0">
                <a:latin typeface="Times New Roman" pitchFamily="18" charset="0"/>
                <a:ea typeface="標楷體" pitchFamily="65" charset="-120"/>
                <a:cs typeface="Times New Roman" pitchFamily="18" charset="0"/>
              </a:rPr>
              <a:t>)</a:t>
            </a:r>
            <a:r>
              <a:rPr kumimoji="0" lang="zh-TW" altLang="en-US" sz="2600" b="0" dirty="0" smtClean="0">
                <a:latin typeface="Times New Roman" pitchFamily="18" charset="0"/>
                <a:ea typeface="標楷體" pitchFamily="65" charset="-120"/>
                <a:cs typeface="Times New Roman" pitchFamily="18" charset="0"/>
              </a:rPr>
              <a:t>允許作者典藏</a:t>
            </a:r>
            <a:r>
              <a:rPr kumimoji="0" lang="en-US" altLang="zh-TW" sz="2600" b="0" dirty="0" err="1" smtClean="0">
                <a:latin typeface="Times New Roman" pitchFamily="18" charset="0"/>
                <a:ea typeface="標楷體" pitchFamily="65" charset="-120"/>
                <a:cs typeface="Times New Roman" pitchFamily="18" charset="0"/>
              </a:rPr>
              <a:t>Eprints</a:t>
            </a:r>
            <a:r>
              <a:rPr kumimoji="0" lang="zh-TW" altLang="en-US" sz="2600" b="0" dirty="0" smtClean="0">
                <a:latin typeface="Times New Roman" pitchFamily="18" charset="0"/>
                <a:ea typeface="標楷體" pitchFamily="65" charset="-120"/>
                <a:cs typeface="Times New Roman" pitchFamily="18" charset="0"/>
              </a:rPr>
              <a:t>。</a:t>
            </a:r>
            <a:endParaRPr kumimoji="0" lang="en-US" altLang="zh-TW" sz="2600" b="0" i="0" u="none" strike="noStrike" kern="1200" cap="none" spc="0" normalizeH="0" baseline="0" noProof="0" dirty="0" smtClean="0">
              <a:ln>
                <a:noFill/>
              </a:ln>
              <a:solidFill>
                <a:schemeClr val="tx1"/>
              </a:solidFill>
              <a:effectLst/>
              <a:uLnTx/>
              <a:uFillTx/>
              <a:latin typeface="Times New Roman" pitchFamily="18" charset="0"/>
              <a:ea typeface="標楷體" pitchFamily="65" charset="-120"/>
              <a:cs typeface="Times New Roman" pitchFamily="18" charset="0"/>
            </a:endParaRPr>
          </a:p>
        </p:txBody>
      </p:sp>
      <p:pic>
        <p:nvPicPr>
          <p:cNvPr id="8" name="圖片 4" descr="圖片1.png"/>
          <p:cNvPicPr>
            <a:picLocks noChangeAspect="1"/>
          </p:cNvPicPr>
          <p:nvPr/>
        </p:nvPicPr>
        <p:blipFill>
          <a:blip r:embed="rId4" cstate="print"/>
          <a:srcRect/>
          <a:stretch>
            <a:fillRect/>
          </a:stretch>
        </p:blipFill>
        <p:spPr bwMode="auto">
          <a:xfrm>
            <a:off x="4829175" y="3753197"/>
            <a:ext cx="3857625" cy="2124075"/>
          </a:xfrm>
          <a:prstGeom prst="rect">
            <a:avLst/>
          </a:prstGeom>
          <a:noFill/>
          <a:ln w="9525">
            <a:noFill/>
            <a:miter lim="800000"/>
            <a:headEnd/>
            <a:tailEnd/>
          </a:ln>
        </p:spPr>
      </p:pic>
      <p:sp>
        <p:nvSpPr>
          <p:cNvPr id="9" name="矩形 7"/>
          <p:cNvSpPr>
            <a:spLocks noChangeArrowheads="1"/>
          </p:cNvSpPr>
          <p:nvPr/>
        </p:nvSpPr>
        <p:spPr bwMode="auto">
          <a:xfrm>
            <a:off x="827088" y="5276850"/>
            <a:ext cx="5329237" cy="276225"/>
          </a:xfrm>
          <a:prstGeom prst="rect">
            <a:avLst/>
          </a:prstGeom>
          <a:noFill/>
          <a:ln w="9525">
            <a:noFill/>
            <a:miter lim="800000"/>
            <a:headEnd/>
            <a:tailEnd/>
          </a:ln>
        </p:spPr>
        <p:txBody>
          <a:bodyPr>
            <a:spAutoFit/>
          </a:bodyPr>
          <a:lstStyle/>
          <a:p>
            <a:r>
              <a:rPr kumimoji="0" lang="en-US" altLang="zh-TW" sz="1200" dirty="0">
                <a:latin typeface="Times New Roman" pitchFamily="18" charset="0"/>
                <a:ea typeface="微軟正黑體" pitchFamily="34" charset="-120"/>
                <a:cs typeface="Times New Roman" pitchFamily="18" charset="0"/>
              </a:rPr>
              <a:t>Retrieved May 20, 2008, From http://romeo.eprints.org/stats.php</a:t>
            </a:r>
            <a:endParaRPr kumimoji="0" lang="zh-TW" altLang="en-US" sz="1200" dirty="0">
              <a:ea typeface="微軟正黑體" pitchFamily="34" charset="-120"/>
              <a:cs typeface="Times New Roman" pitchFamily="18"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checkerboard(across)">
                                      <p:cBhvr>
                                        <p:cTn id="10" dur="500"/>
                                        <p:tgtEl>
                                          <p:spTgt spid="9"/>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checkerboard(across)">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627784" y="44624"/>
            <a:ext cx="6264696" cy="792089"/>
          </a:xfrm>
        </p:spPr>
        <p:txBody>
          <a:bodyPr/>
          <a:lstStyle/>
          <a:p>
            <a:r>
              <a:rPr lang="zh-TW" altLang="en-US" dirty="0" smtClean="0"/>
              <a:t>各類學術資源著作權授權判別</a:t>
            </a:r>
            <a:endParaRPr lang="zh-TW" altLang="en-US" dirty="0"/>
          </a:p>
        </p:txBody>
      </p:sp>
      <p:sp>
        <p:nvSpPr>
          <p:cNvPr id="3" name="內容版面配置區 2"/>
          <p:cNvSpPr>
            <a:spLocks noGrp="1"/>
          </p:cNvSpPr>
          <p:nvPr>
            <p:ph idx="1"/>
          </p:nvPr>
        </p:nvSpPr>
        <p:spPr/>
        <p:txBody>
          <a:bodyPr/>
          <a:lstStyle/>
          <a:p>
            <a:pPr algn="just"/>
            <a:r>
              <a:rPr lang="en-US" altLang="zh-TW" dirty="0" err="1" smtClean="0"/>
              <a:t>RoMEO</a:t>
            </a:r>
            <a:r>
              <a:rPr lang="zh-TW" altLang="en-US" dirty="0" smtClean="0"/>
              <a:t>出版社查詢範例</a:t>
            </a:r>
          </a:p>
          <a:p>
            <a:pPr algn="just">
              <a:buNone/>
            </a:pPr>
            <a:r>
              <a:rPr lang="zh-TW" altLang="en-US" dirty="0" smtClean="0">
                <a:solidFill>
                  <a:schemeClr val="tx1"/>
                </a:solidFill>
              </a:rPr>
              <a:t>以</a:t>
            </a:r>
            <a:r>
              <a:rPr lang="en-US" altLang="zh-TW" dirty="0" smtClean="0">
                <a:solidFill>
                  <a:schemeClr val="tx1"/>
                </a:solidFill>
              </a:rPr>
              <a:t>Blackwell Publishing</a:t>
            </a:r>
            <a:r>
              <a:rPr lang="zh-TW" altLang="en-US" dirty="0" smtClean="0">
                <a:solidFill>
                  <a:schemeClr val="tx1"/>
                </a:solidFill>
              </a:rPr>
              <a:t>為例─</a:t>
            </a:r>
            <a:endParaRPr lang="en-US" altLang="zh-TW" dirty="0" smtClean="0">
              <a:solidFill>
                <a:schemeClr val="tx1"/>
              </a:solidFill>
            </a:endParaRPr>
          </a:p>
          <a:p>
            <a:pPr algn="just">
              <a:buNone/>
            </a:pPr>
            <a:endParaRPr lang="en-US" altLang="zh-TW" dirty="0" smtClean="0">
              <a:solidFill>
                <a:schemeClr val="tx1"/>
              </a:solidFill>
            </a:endParaRPr>
          </a:p>
        </p:txBody>
      </p:sp>
      <p:sp>
        <p:nvSpPr>
          <p:cNvPr id="4" name="投影片編號版面配置區 3"/>
          <p:cNvSpPr>
            <a:spLocks noGrp="1"/>
          </p:cNvSpPr>
          <p:nvPr>
            <p:ph type="sldNum" sz="quarter" idx="12"/>
          </p:nvPr>
        </p:nvSpPr>
        <p:spPr/>
        <p:txBody>
          <a:bodyPr/>
          <a:lstStyle/>
          <a:p>
            <a:pPr>
              <a:defRPr/>
            </a:pPr>
            <a:fld id="{C0045E1E-B945-4067-86AF-50E2F7864830}" type="slidenum">
              <a:rPr lang="zh-TW" altLang="en-US" smtClean="0"/>
              <a:pPr>
                <a:defRPr/>
              </a:pPr>
              <a:t>12</a:t>
            </a:fld>
            <a:endParaRPr lang="zh-TW" altLang="en-US"/>
          </a:p>
        </p:txBody>
      </p:sp>
      <p:pic>
        <p:nvPicPr>
          <p:cNvPr id="5" name="圖片 4" descr="圖片2.png"/>
          <p:cNvPicPr>
            <a:picLocks noChangeAspect="1"/>
          </p:cNvPicPr>
          <p:nvPr/>
        </p:nvPicPr>
        <p:blipFill>
          <a:blip r:embed="rId3" cstate="print"/>
          <a:srcRect/>
          <a:stretch>
            <a:fillRect/>
          </a:stretch>
        </p:blipFill>
        <p:spPr bwMode="auto">
          <a:xfrm>
            <a:off x="0" y="2467918"/>
            <a:ext cx="9144000" cy="3888432"/>
          </a:xfrm>
          <a:prstGeom prst="rect">
            <a:avLst/>
          </a:prstGeom>
          <a:noFill/>
          <a:ln w="19050">
            <a:solidFill>
              <a:srgbClr val="FF0000"/>
            </a:solidFill>
            <a:miter lim="800000"/>
            <a:headEnd/>
            <a:tailEnd/>
          </a:ln>
        </p:spPr>
      </p:pic>
      <p:sp>
        <p:nvSpPr>
          <p:cNvPr id="6" name="文字方塊 5"/>
          <p:cNvSpPr txBox="1"/>
          <p:nvPr/>
        </p:nvSpPr>
        <p:spPr>
          <a:xfrm>
            <a:off x="3707904" y="2060848"/>
            <a:ext cx="5436096" cy="2523768"/>
          </a:xfrm>
          <a:prstGeom prst="rect">
            <a:avLst/>
          </a:prstGeom>
          <a:solidFill>
            <a:srgbClr val="FFFF00"/>
          </a:solidFill>
          <a:ln w="19050">
            <a:solidFill>
              <a:srgbClr val="FF0000"/>
            </a:solidFill>
          </a:ln>
        </p:spPr>
        <p:txBody>
          <a:bodyPr wrap="square" rtlCol="0">
            <a:spAutoFit/>
          </a:bodyPr>
          <a:lstStyle/>
          <a:p>
            <a:pPr marL="342900" indent="-342900" algn="just">
              <a:buClr>
                <a:srgbClr val="FF0000"/>
              </a:buClr>
              <a:buFont typeface="+mj-lt"/>
              <a:buAutoNum type="arabicPeriod"/>
            </a:pPr>
            <a:r>
              <a:rPr lang="en-US" altLang="zh-TW" sz="2600" b="0" dirty="0" smtClean="0">
                <a:latin typeface="Times New Roman" pitchFamily="18" charset="0"/>
                <a:ea typeface="標楷體" pitchFamily="65" charset="-120"/>
                <a:cs typeface="Times New Roman" pitchFamily="18" charset="0"/>
              </a:rPr>
              <a:t>Pre-print</a:t>
            </a:r>
            <a:r>
              <a:rPr lang="zh-TW" altLang="en-US" sz="2000" dirty="0" smtClean="0">
                <a:latin typeface="標楷體" pitchFamily="65" charset="-120"/>
                <a:ea typeface="標楷體" pitchFamily="65" charset="-120"/>
              </a:rPr>
              <a:t>作者版：可典藏</a:t>
            </a:r>
          </a:p>
          <a:p>
            <a:pPr marL="342900" indent="-342900" algn="just">
              <a:buClr>
                <a:srgbClr val="FF0000"/>
              </a:buClr>
              <a:buFont typeface="+mj-lt"/>
              <a:buAutoNum type="arabicPeriod"/>
            </a:pPr>
            <a:r>
              <a:rPr lang="en-US" altLang="zh-TW" sz="2600" b="0" dirty="0" smtClean="0">
                <a:latin typeface="Times New Roman" pitchFamily="18" charset="0"/>
                <a:ea typeface="標楷體" pitchFamily="65" charset="-120"/>
                <a:cs typeface="Times New Roman" pitchFamily="18" charset="0"/>
              </a:rPr>
              <a:t>Post-print</a:t>
            </a:r>
            <a:r>
              <a:rPr lang="zh-TW" altLang="en-US" sz="2000" dirty="0" smtClean="0">
                <a:latin typeface="標楷體" pitchFamily="65" charset="-120"/>
                <a:ea typeface="標楷體" pitchFamily="65" charset="-120"/>
              </a:rPr>
              <a:t>作者版：可公開典藏，惟需注意其中兩點 ─</a:t>
            </a:r>
          </a:p>
          <a:p>
            <a:pPr marL="342900" indent="-342900" algn="just">
              <a:buClr>
                <a:srgbClr val="FF0000"/>
              </a:buClr>
              <a:buFont typeface="+mj-lt"/>
              <a:buAutoNum type="arabicParenR"/>
            </a:pPr>
            <a:r>
              <a:rPr lang="zh-TW" altLang="en-US" sz="2000" dirty="0" smtClean="0">
                <a:latin typeface="標楷體" pitchFamily="65" charset="-120"/>
                <a:ea typeface="標楷體" pitchFamily="65" charset="-120"/>
              </a:rPr>
              <a:t>必須於出版後的</a:t>
            </a:r>
            <a:r>
              <a:rPr lang="en-US" altLang="zh-TW" sz="2000" dirty="0" smtClean="0">
                <a:latin typeface="標楷體" pitchFamily="65" charset="-120"/>
                <a:ea typeface="標楷體" pitchFamily="65" charset="-120"/>
              </a:rPr>
              <a:t>6</a:t>
            </a:r>
            <a:r>
              <a:rPr lang="zh-TW" altLang="en-US" sz="2000" dirty="0" smtClean="0">
                <a:latin typeface="標楷體" pitchFamily="65" charset="-120"/>
                <a:ea typeface="標楷體" pitchFamily="65" charset="-120"/>
              </a:rPr>
              <a:t>個月或</a:t>
            </a:r>
            <a:r>
              <a:rPr lang="en-US" altLang="zh-TW" sz="2000" dirty="0" smtClean="0">
                <a:latin typeface="標楷體" pitchFamily="65" charset="-120"/>
                <a:ea typeface="標楷體" pitchFamily="65" charset="-120"/>
              </a:rPr>
              <a:t>12</a:t>
            </a:r>
            <a:r>
              <a:rPr lang="zh-TW" altLang="en-US" sz="2000" dirty="0" smtClean="0">
                <a:latin typeface="標楷體" pitchFamily="65" charset="-120"/>
                <a:ea typeface="標楷體" pitchFamily="65" charset="-120"/>
              </a:rPr>
              <a:t>個月後始可公開</a:t>
            </a:r>
            <a:endParaRPr lang="en-US" altLang="zh-TW" sz="2000" dirty="0" smtClean="0">
              <a:latin typeface="標楷體" pitchFamily="65" charset="-120"/>
              <a:ea typeface="標楷體" pitchFamily="65" charset="-120"/>
            </a:endParaRPr>
          </a:p>
          <a:p>
            <a:pPr marL="342900" indent="-342900" algn="just">
              <a:buClr>
                <a:srgbClr val="FF0000"/>
              </a:buClr>
              <a:buFont typeface="+mj-lt"/>
              <a:buAutoNum type="arabicParenR"/>
            </a:pPr>
            <a:r>
              <a:rPr lang="zh-TW" altLang="en-US" sz="2000" dirty="0" smtClean="0">
                <a:latin typeface="標楷體" pitchFamily="65" charset="-120"/>
                <a:ea typeface="標楷體" pitchFamily="65" charset="-120"/>
              </a:rPr>
              <a:t>作者必須填寫詳細的書目資料並連結至原出版社的出處</a:t>
            </a:r>
          </a:p>
          <a:p>
            <a:pPr marL="342900" indent="-342900" algn="just">
              <a:buClr>
                <a:srgbClr val="FF0000"/>
              </a:buClr>
              <a:buFont typeface="+mj-lt"/>
              <a:buAutoNum type="arabicPeriod" startAt="3"/>
            </a:pPr>
            <a:r>
              <a:rPr lang="en-US" altLang="zh-TW" sz="2600" b="0" dirty="0" smtClean="0">
                <a:latin typeface="Times New Roman" pitchFamily="18" charset="0"/>
                <a:ea typeface="標楷體" pitchFamily="65" charset="-120"/>
                <a:cs typeface="Times New Roman" pitchFamily="18" charset="0"/>
              </a:rPr>
              <a:t>Post-print</a:t>
            </a:r>
            <a:r>
              <a:rPr lang="zh-TW" altLang="en-US" sz="2000" dirty="0" smtClean="0">
                <a:latin typeface="標楷體" pitchFamily="65" charset="-120"/>
                <a:ea typeface="標楷體" pitchFamily="65" charset="-120"/>
              </a:rPr>
              <a:t>出版社版：不可公開</a:t>
            </a:r>
            <a:endParaRPr lang="zh-TW" altLang="en-US" sz="2000" dirty="0">
              <a:latin typeface="標楷體" pitchFamily="65" charset="-120"/>
              <a:ea typeface="標楷體" pitchFamily="65" charset="-120"/>
            </a:endParaRPr>
          </a:p>
        </p:txBody>
      </p:sp>
      <p:sp>
        <p:nvSpPr>
          <p:cNvPr id="7" name="橢圓 6"/>
          <p:cNvSpPr/>
          <p:nvPr/>
        </p:nvSpPr>
        <p:spPr>
          <a:xfrm>
            <a:off x="937692" y="4679001"/>
            <a:ext cx="3634308" cy="167734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向右箭號 9"/>
          <p:cNvSpPr/>
          <p:nvPr/>
        </p:nvSpPr>
        <p:spPr>
          <a:xfrm rot="19856635">
            <a:off x="4689773" y="4963976"/>
            <a:ext cx="1310380" cy="528035"/>
          </a:xfrm>
          <a:prstGeom prst="rightArrow">
            <a:avLst>
              <a:gd name="adj1" fmla="val 34051"/>
              <a:gd name="adj2" fmla="val 50000"/>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checkerboard(across)">
                                      <p:cBhvr>
                                        <p:cTn id="11" dur="500"/>
                                        <p:tgtEl>
                                          <p:spTgt spid="7"/>
                                        </p:tgtEl>
                                      </p:cBhvr>
                                    </p:animEffect>
                                  </p:childTnLst>
                                </p:cTn>
                              </p:par>
                            </p:childTnLst>
                          </p:cTn>
                        </p:par>
                        <p:par>
                          <p:cTn id="12" fill="hold">
                            <p:stCondLst>
                              <p:cond delay="1000"/>
                            </p:stCondLst>
                            <p:childTnLst>
                              <p:par>
                                <p:cTn id="13" presetID="5" presetClass="entr" presetSubtype="1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checkerboard(across)">
                                      <p:cBhvr>
                                        <p:cTn id="15" dur="500"/>
                                        <p:tgtEl>
                                          <p:spTgt spid="10"/>
                                        </p:tgtEl>
                                      </p:cBhvr>
                                    </p:animEffect>
                                  </p:childTnLst>
                                </p:cTn>
                              </p:par>
                            </p:childTnLst>
                          </p:cTn>
                        </p:par>
                        <p:par>
                          <p:cTn id="16" fill="hold">
                            <p:stCondLst>
                              <p:cond delay="1500"/>
                            </p:stCondLst>
                            <p:childTnLst>
                              <p:par>
                                <p:cTn id="17" presetID="5" presetClass="entr" presetSubtype="1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checkerboard(across)">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767484" y="44624"/>
            <a:ext cx="6059016" cy="792089"/>
          </a:xfrm>
        </p:spPr>
        <p:txBody>
          <a:bodyPr/>
          <a:lstStyle/>
          <a:p>
            <a:r>
              <a:rPr lang="zh-TW" altLang="en-US" dirty="0"/>
              <a:t>各類學術資源著作權授權判別</a:t>
            </a:r>
          </a:p>
        </p:txBody>
      </p:sp>
      <p:sp>
        <p:nvSpPr>
          <p:cNvPr id="4" name="投影片編號版面配置區 3"/>
          <p:cNvSpPr>
            <a:spLocks noGrp="1"/>
          </p:cNvSpPr>
          <p:nvPr>
            <p:ph type="sldNum" sz="quarter" idx="12"/>
          </p:nvPr>
        </p:nvSpPr>
        <p:spPr/>
        <p:txBody>
          <a:bodyPr/>
          <a:lstStyle/>
          <a:p>
            <a:pPr>
              <a:defRPr/>
            </a:pPr>
            <a:fld id="{C0045E1E-B945-4067-86AF-50E2F7864830}" type="slidenum">
              <a:rPr lang="zh-TW" altLang="en-US" smtClean="0"/>
              <a:pPr>
                <a:defRPr/>
              </a:pPr>
              <a:t>13</a:t>
            </a:fld>
            <a:endParaRPr lang="zh-TW" altLang="en-US"/>
          </a:p>
        </p:txBody>
      </p:sp>
      <p:sp>
        <p:nvSpPr>
          <p:cNvPr id="5" name="內容版面配置區 2"/>
          <p:cNvSpPr txBox="1">
            <a:spLocks/>
          </p:cNvSpPr>
          <p:nvPr/>
        </p:nvSpPr>
        <p:spPr bwMode="auto">
          <a:xfrm>
            <a:off x="596900" y="1058750"/>
            <a:ext cx="8229600" cy="5568950"/>
          </a:xfrm>
          <a:prstGeom prst="rect">
            <a:avLst/>
          </a:prstGeom>
          <a:solidFill>
            <a:srgbClr val="FFFF00"/>
          </a:solidFill>
          <a:ln w="19050">
            <a:solidFill>
              <a:srgbClr val="FF0000"/>
            </a:solidFill>
            <a:miter lim="800000"/>
            <a:headEnd/>
            <a:tailEnd/>
          </a:ln>
        </p:spPr>
        <p:txBody>
          <a:bodyPr vert="horz" wrap="square" lIns="91440" tIns="45720" rIns="91440" bIns="45720" numCol="1" anchor="t" anchorCtr="0" compatLnSpc="1">
            <a:prstTxWarp prst="textNoShape">
              <a:avLst/>
            </a:prstTxWarp>
          </a:bodyPr>
          <a:lstStyle/>
          <a:p>
            <a:pPr marL="514350" lvl="0" indent="-514350" algn="just" eaLnBrk="0" hangingPunct="0">
              <a:spcBef>
                <a:spcPct val="20000"/>
              </a:spcBef>
              <a:buClr>
                <a:schemeClr val="accent6"/>
              </a:buClr>
              <a:buSzPct val="95000"/>
              <a:buFont typeface="Times New Roman" pitchFamily="18" charset="0"/>
              <a:buChar char="●"/>
            </a:pPr>
            <a:r>
              <a:rPr kumimoji="0" lang="zh-TW" altLang="en-US" sz="2600" dirty="0" smtClean="0">
                <a:solidFill>
                  <a:srgbClr val="FF0000"/>
                </a:solidFill>
                <a:latin typeface="Times New Roman" pitchFamily="18" charset="0"/>
                <a:ea typeface="標楷體" pitchFamily="65" charset="-120"/>
                <a:cs typeface="Times New Roman" pitchFamily="18" charset="0"/>
              </a:rPr>
              <a:t>國立成功大學 </a:t>
            </a:r>
            <a:r>
              <a:rPr kumimoji="0" lang="en-US" altLang="zh-TW" sz="2600" dirty="0" smtClean="0">
                <a:solidFill>
                  <a:srgbClr val="FF0000"/>
                </a:solidFill>
                <a:latin typeface="Times New Roman" pitchFamily="18" charset="0"/>
                <a:ea typeface="標楷體" pitchFamily="65" charset="-120"/>
                <a:cs typeface="Times New Roman" pitchFamily="18" charset="0"/>
              </a:rPr>
              <a:t>-</a:t>
            </a:r>
            <a:r>
              <a:rPr kumimoji="0" lang="zh-TW" altLang="en-US" sz="2600" dirty="0">
                <a:solidFill>
                  <a:srgbClr val="FF0000"/>
                </a:solidFill>
                <a:latin typeface="Times New Roman" pitchFamily="18" charset="0"/>
                <a:ea typeface="標楷體" pitchFamily="65" charset="-120"/>
                <a:cs typeface="Times New Roman" pitchFamily="18" charset="0"/>
              </a:rPr>
              <a:t>出版社著作權查詢系統</a:t>
            </a:r>
            <a:endParaRPr kumimoji="0" lang="en-US" altLang="zh-TW" sz="2600" dirty="0" smtClean="0">
              <a:solidFill>
                <a:srgbClr val="FF0000"/>
              </a:solidFill>
              <a:latin typeface="Times New Roman" pitchFamily="18" charset="0"/>
              <a:ea typeface="標楷體" pitchFamily="65" charset="-120"/>
              <a:cs typeface="Times New Roman" pitchFamily="18" charset="0"/>
            </a:endParaRPr>
          </a:p>
          <a:p>
            <a:pPr marL="514350" lvl="0" indent="-514350" algn="just" eaLnBrk="0" hangingPunct="0">
              <a:spcBef>
                <a:spcPct val="20000"/>
              </a:spcBef>
              <a:buClr>
                <a:schemeClr val="tx1"/>
              </a:buClr>
              <a:buSzPct val="95000"/>
            </a:pPr>
            <a:r>
              <a:rPr kumimoji="0" lang="en-US" altLang="zh-TW" sz="2600" dirty="0">
                <a:solidFill>
                  <a:srgbClr val="002060"/>
                </a:solidFill>
                <a:latin typeface="Times New Roman" pitchFamily="18" charset="0"/>
                <a:ea typeface="標楷體" pitchFamily="65" charset="-120"/>
                <a:cs typeface="Times New Roman" pitchFamily="18" charset="0"/>
                <a:hlinkClick r:id="rId2"/>
              </a:rPr>
              <a:t>http://scholar.lib.ncku.edu.tw/copyright</a:t>
            </a:r>
            <a:r>
              <a:rPr kumimoji="0" lang="en-US" altLang="zh-TW" sz="2600" dirty="0" smtClean="0">
                <a:solidFill>
                  <a:srgbClr val="002060"/>
                </a:solidFill>
                <a:latin typeface="Times New Roman" pitchFamily="18" charset="0"/>
                <a:ea typeface="標楷體" pitchFamily="65" charset="-120"/>
                <a:cs typeface="Times New Roman" pitchFamily="18" charset="0"/>
                <a:hlinkClick r:id="rId2"/>
              </a:rPr>
              <a:t>/</a:t>
            </a:r>
          </a:p>
          <a:p>
            <a:pPr lvl="0" algn="ctr" eaLnBrk="0" hangingPunct="0">
              <a:spcBef>
                <a:spcPct val="20000"/>
              </a:spcBef>
              <a:buClr>
                <a:schemeClr val="tx1"/>
              </a:buClr>
              <a:buSzPct val="95000"/>
            </a:pPr>
            <a:endParaRPr kumimoji="0" lang="en-US" altLang="zh-TW" sz="2600" b="0" i="0" u="none" strike="noStrike" kern="1200" cap="none" spc="0" normalizeH="0" baseline="0" noProof="0" dirty="0" smtClean="0">
              <a:ln>
                <a:noFill/>
              </a:ln>
              <a:solidFill>
                <a:schemeClr val="tx1"/>
              </a:solidFill>
              <a:effectLst/>
              <a:uLnTx/>
              <a:uFillTx/>
              <a:latin typeface="Times New Roman" pitchFamily="18" charset="0"/>
              <a:ea typeface="標楷體" pitchFamily="65" charset="-120"/>
              <a:cs typeface="Times New Roman" pitchFamily="18" charset="0"/>
            </a:endParaRPr>
          </a:p>
        </p:txBody>
      </p:sp>
      <p:pic>
        <p:nvPicPr>
          <p:cNvPr id="6" name="圖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4078" y="2088538"/>
            <a:ext cx="7195244" cy="4496187"/>
          </a:xfrm>
          <a:prstGeom prst="rect">
            <a:avLst/>
          </a:prstGeom>
          <a:ln w="19050">
            <a:solidFill>
              <a:schemeClr val="tx1"/>
            </a:solidFill>
          </a:ln>
        </p:spPr>
      </p:pic>
      <p:pic>
        <p:nvPicPr>
          <p:cNvPr id="11" name="圖片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0273" y="2924944"/>
            <a:ext cx="8825465" cy="3500837"/>
          </a:xfrm>
          <a:prstGeom prst="rect">
            <a:avLst/>
          </a:prstGeom>
          <a:ln w="19050">
            <a:solidFill>
              <a:schemeClr val="tx1"/>
            </a:solidFill>
          </a:ln>
        </p:spPr>
      </p:pic>
      <p:sp>
        <p:nvSpPr>
          <p:cNvPr id="10" name="圓角矩形 9"/>
          <p:cNvSpPr/>
          <p:nvPr/>
        </p:nvSpPr>
        <p:spPr>
          <a:xfrm>
            <a:off x="2915816" y="3843225"/>
            <a:ext cx="5910684" cy="2582555"/>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559602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2000"/>
                                        <p:tgtEl>
                                          <p:spTgt spid="11"/>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本校機構典藏現況</a:t>
            </a:r>
            <a:endParaRPr lang="zh-TW" altLang="en-US" dirty="0"/>
          </a:p>
        </p:txBody>
      </p:sp>
      <p:sp>
        <p:nvSpPr>
          <p:cNvPr id="3" name="內容版面配置區 2"/>
          <p:cNvSpPr>
            <a:spLocks noGrp="1"/>
          </p:cNvSpPr>
          <p:nvPr>
            <p:ph idx="1"/>
          </p:nvPr>
        </p:nvSpPr>
        <p:spPr/>
        <p:txBody>
          <a:bodyPr/>
          <a:lstStyle/>
          <a:p>
            <a:pPr algn="just"/>
            <a:r>
              <a:rPr lang="zh-TW" altLang="en-US" dirty="0" smtClean="0"/>
              <a:t>本校圖書館扮演之角色</a:t>
            </a:r>
            <a:endParaRPr lang="en-US" altLang="zh-TW" dirty="0" smtClean="0"/>
          </a:p>
          <a:p>
            <a:pPr marL="0" indent="0" algn="just">
              <a:buNone/>
            </a:pPr>
            <a:r>
              <a:rPr lang="zh-TW" altLang="en-US" dirty="0" smtClean="0">
                <a:solidFill>
                  <a:schemeClr val="tx1"/>
                </a:solidFill>
                <a:latin typeface="標楷體" pitchFamily="65" charset="-120"/>
              </a:rPr>
              <a:t>    圖書館長期對資料的整理組織，具有一定熟稔度，而機構典藏系統機制重心在資料內容</a:t>
            </a:r>
            <a:r>
              <a:rPr lang="en-US" altLang="zh-TW" dirty="0" smtClean="0">
                <a:solidFill>
                  <a:schemeClr val="tx1"/>
                </a:solidFill>
                <a:latin typeface="標楷體" pitchFamily="65" charset="-120"/>
              </a:rPr>
              <a:t>(content)</a:t>
            </a:r>
            <a:r>
              <a:rPr lang="zh-TW" altLang="en-US" dirty="0" smtClean="0">
                <a:solidFill>
                  <a:schemeClr val="tx1"/>
                </a:solidFill>
                <a:latin typeface="標楷體" pitchFamily="65" charset="-120"/>
              </a:rPr>
              <a:t>的處理，在加上圖書館原有基本功能負責蒐集典藏本校師生學術產出研究成果，因此圖書館義不容辭負責該項業務之執行。</a:t>
            </a:r>
            <a:endParaRPr lang="en-US" altLang="zh-TW" dirty="0" smtClean="0"/>
          </a:p>
          <a:p>
            <a:pPr algn="just"/>
            <a:r>
              <a:rPr lang="zh-TW" altLang="en-US" dirty="0" smtClean="0"/>
              <a:t>系統架構</a:t>
            </a:r>
            <a:endParaRPr lang="en-US" altLang="zh-TW" dirty="0" smtClean="0"/>
          </a:p>
          <a:p>
            <a:pPr marL="0" indent="0" algn="just">
              <a:buNone/>
            </a:pPr>
            <a:r>
              <a:rPr lang="zh-TW" altLang="en-US" dirty="0" smtClean="0">
                <a:solidFill>
                  <a:schemeClr val="tx1"/>
                </a:solidFill>
                <a:latin typeface="標楷體" pitchFamily="65" charset="-120"/>
              </a:rPr>
              <a:t>    致理技術學院機構典藏系統（</a:t>
            </a:r>
            <a:r>
              <a:rPr lang="en-US" altLang="zh-TW" dirty="0" err="1" smtClean="0">
                <a:solidFill>
                  <a:schemeClr val="tx1"/>
                </a:solidFill>
                <a:latin typeface="標楷體" pitchFamily="65" charset="-120"/>
              </a:rPr>
              <a:t>ChihleeIR</a:t>
            </a:r>
            <a:r>
              <a:rPr lang="zh-TW" altLang="en-US" dirty="0" smtClean="0">
                <a:solidFill>
                  <a:schemeClr val="tx1"/>
                </a:solidFill>
                <a:latin typeface="標楷體" pitchFamily="65" charset="-120"/>
              </a:rPr>
              <a:t>）採用臺灣大學圖書館開發的臺大機構典藏（</a:t>
            </a:r>
            <a:r>
              <a:rPr lang="en-US" altLang="zh-TW" dirty="0" smtClean="0">
                <a:solidFill>
                  <a:schemeClr val="tx1"/>
                </a:solidFill>
                <a:latin typeface="標楷體" pitchFamily="65" charset="-120"/>
              </a:rPr>
              <a:t>NTUR</a:t>
            </a:r>
            <a:r>
              <a:rPr lang="zh-TW" altLang="en-US" dirty="0" smtClean="0">
                <a:solidFill>
                  <a:schemeClr val="tx1"/>
                </a:solidFill>
                <a:latin typeface="標楷體" pitchFamily="65" charset="-120"/>
              </a:rPr>
              <a:t>）系統，係採用</a:t>
            </a:r>
            <a:r>
              <a:rPr lang="en-US" altLang="zh-TW" dirty="0" smtClean="0">
                <a:solidFill>
                  <a:schemeClr val="tx1"/>
                </a:solidFill>
                <a:latin typeface="標楷體" pitchFamily="65" charset="-120"/>
              </a:rPr>
              <a:t>MIT-HP</a:t>
            </a:r>
            <a:r>
              <a:rPr lang="zh-TW" altLang="en-US" dirty="0" smtClean="0">
                <a:solidFill>
                  <a:schemeClr val="tx1"/>
                </a:solidFill>
                <a:latin typeface="標楷體" pitchFamily="65" charset="-120"/>
              </a:rPr>
              <a:t>合作開發的</a:t>
            </a:r>
            <a:r>
              <a:rPr lang="en-US" altLang="zh-TW" dirty="0" err="1" smtClean="0">
                <a:solidFill>
                  <a:schemeClr val="tx1"/>
                </a:solidFill>
                <a:latin typeface="標楷體" pitchFamily="65" charset="-120"/>
              </a:rPr>
              <a:t>DSpace</a:t>
            </a:r>
            <a:r>
              <a:rPr lang="en-US" altLang="zh-TW" dirty="0" smtClean="0">
                <a:solidFill>
                  <a:schemeClr val="tx1"/>
                </a:solidFill>
                <a:latin typeface="標楷體" pitchFamily="65" charset="-120"/>
              </a:rPr>
              <a:t> 1.4 Beta1</a:t>
            </a:r>
            <a:r>
              <a:rPr lang="zh-TW" altLang="en-US" dirty="0" smtClean="0">
                <a:solidFill>
                  <a:schemeClr val="tx1"/>
                </a:solidFill>
                <a:latin typeface="標楷體" pitchFamily="65" charset="-120"/>
              </a:rPr>
              <a:t>作基礎，客製化系統介面與功能，使效能增加，更易於使用。 </a:t>
            </a:r>
            <a:endParaRPr lang="en-US" altLang="zh-TW" dirty="0" smtClean="0">
              <a:solidFill>
                <a:schemeClr val="tx1"/>
              </a:solidFill>
              <a:latin typeface="標楷體" pitchFamily="65" charset="-120"/>
            </a:endParaRPr>
          </a:p>
          <a:p>
            <a:pPr algn="just"/>
            <a:endParaRPr lang="en-US" altLang="zh-TW" dirty="0" smtClean="0"/>
          </a:p>
          <a:p>
            <a:pPr marL="0" indent="0" algn="just">
              <a:buNone/>
            </a:pPr>
            <a:r>
              <a:rPr lang="zh-TW" altLang="en-US" dirty="0" smtClean="0">
                <a:solidFill>
                  <a:schemeClr val="tx1"/>
                </a:solidFill>
                <a:latin typeface="標楷體" pitchFamily="65" charset="-120"/>
              </a:rPr>
              <a:t>    </a:t>
            </a:r>
            <a:endParaRPr lang="en-US" altLang="zh-TW" dirty="0" smtClean="0">
              <a:solidFill>
                <a:schemeClr val="tx1"/>
              </a:solidFill>
              <a:latin typeface="標楷體" pitchFamily="65" charset="-120"/>
            </a:endParaRPr>
          </a:p>
          <a:p>
            <a:pPr marL="0" indent="0" algn="just">
              <a:buNone/>
            </a:pPr>
            <a:endParaRPr lang="zh-TW" altLang="en-US" dirty="0"/>
          </a:p>
        </p:txBody>
      </p:sp>
      <p:sp>
        <p:nvSpPr>
          <p:cNvPr id="4" name="投影片編號版面配置區 3"/>
          <p:cNvSpPr>
            <a:spLocks noGrp="1"/>
          </p:cNvSpPr>
          <p:nvPr>
            <p:ph type="sldNum" sz="quarter" idx="12"/>
          </p:nvPr>
        </p:nvSpPr>
        <p:spPr/>
        <p:txBody>
          <a:bodyPr/>
          <a:lstStyle/>
          <a:p>
            <a:pPr>
              <a:defRPr/>
            </a:pPr>
            <a:fld id="{C0045E1E-B945-4067-86AF-50E2F7864830}" type="slidenum">
              <a:rPr lang="zh-TW" altLang="en-US" smtClean="0"/>
              <a:pPr>
                <a:defRPr/>
              </a:pPr>
              <a:t>14</a:t>
            </a:fld>
            <a:endParaRPr lang="zh-TW" altLang="en-US"/>
          </a:p>
        </p:txBody>
      </p:sp>
    </p:spTree>
  </p:cSld>
  <p:clrMapOvr>
    <a:masterClrMapping/>
  </p:clrMapOvr>
  <p:transition>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本校機構典藏現況</a:t>
            </a:r>
            <a:endParaRPr lang="zh-TW" altLang="en-US" dirty="0"/>
          </a:p>
        </p:txBody>
      </p:sp>
      <p:sp>
        <p:nvSpPr>
          <p:cNvPr id="3" name="內容版面配置區 2"/>
          <p:cNvSpPr>
            <a:spLocks noGrp="1"/>
          </p:cNvSpPr>
          <p:nvPr>
            <p:ph idx="1"/>
          </p:nvPr>
        </p:nvSpPr>
        <p:spPr/>
        <p:txBody>
          <a:bodyPr/>
          <a:lstStyle/>
          <a:p>
            <a:pPr algn="just"/>
            <a:r>
              <a:rPr lang="zh-TW" altLang="en-US" dirty="0" smtClean="0"/>
              <a:t>系統工作紀要</a:t>
            </a:r>
            <a:endParaRPr lang="en-US" altLang="zh-TW" dirty="0" smtClean="0"/>
          </a:p>
          <a:p>
            <a:pPr algn="just">
              <a:buNone/>
            </a:pPr>
            <a:r>
              <a:rPr lang="en-US" altLang="zh-TW" dirty="0" smtClean="0">
                <a:solidFill>
                  <a:schemeClr val="tx1"/>
                </a:solidFill>
                <a:latin typeface="標楷體" pitchFamily="65" charset="-120"/>
              </a:rPr>
              <a:t>(</a:t>
            </a:r>
            <a:r>
              <a:rPr lang="zh-TW" altLang="en-US" dirty="0" smtClean="0">
                <a:solidFill>
                  <a:schemeClr val="tx1"/>
                </a:solidFill>
                <a:latin typeface="標楷體" pitchFamily="65" charset="-120"/>
              </a:rPr>
              <a:t>請參考講義資料</a:t>
            </a:r>
            <a:r>
              <a:rPr lang="en-US" altLang="zh-TW" dirty="0" smtClean="0">
                <a:solidFill>
                  <a:schemeClr val="tx1"/>
                </a:solidFill>
                <a:latin typeface="標楷體" pitchFamily="65" charset="-120"/>
              </a:rPr>
              <a:t>)</a:t>
            </a:r>
            <a:endParaRPr lang="zh-TW" altLang="en-US" dirty="0" smtClean="0">
              <a:solidFill>
                <a:schemeClr val="tx1"/>
              </a:solidFill>
              <a:latin typeface="標楷體" pitchFamily="65" charset="-120"/>
            </a:endParaRPr>
          </a:p>
          <a:p>
            <a:pPr algn="just"/>
            <a:r>
              <a:rPr lang="zh-TW" altLang="en-US" dirty="0" smtClean="0"/>
              <a:t>系統收錄內容</a:t>
            </a:r>
            <a:endParaRPr lang="en-US" altLang="zh-TW" dirty="0" smtClean="0"/>
          </a:p>
          <a:p>
            <a:pPr marL="514350" indent="-514350" algn="just">
              <a:buClr>
                <a:schemeClr val="tx1"/>
              </a:buClr>
              <a:buFont typeface="+mj-lt"/>
              <a:buAutoNum type="arabicPeriod"/>
            </a:pPr>
            <a:r>
              <a:rPr lang="zh-TW" altLang="en-US" dirty="0" smtClean="0">
                <a:solidFill>
                  <a:schemeClr val="tx1"/>
                </a:solidFill>
              </a:rPr>
              <a:t>社群範圍：</a:t>
            </a:r>
            <a:r>
              <a:rPr lang="en-US" altLang="zh-TW" dirty="0" smtClean="0">
                <a:solidFill>
                  <a:schemeClr val="tx1"/>
                </a:solidFill>
              </a:rPr>
              <a:t>16</a:t>
            </a:r>
            <a:r>
              <a:rPr lang="zh-TW" altLang="en-US" dirty="0" smtClean="0">
                <a:solidFill>
                  <a:schemeClr val="tx1"/>
                </a:solidFill>
              </a:rPr>
              <a:t>行政單位、</a:t>
            </a:r>
            <a:r>
              <a:rPr lang="en-US" altLang="zh-TW" dirty="0" smtClean="0">
                <a:solidFill>
                  <a:schemeClr val="tx1"/>
                </a:solidFill>
              </a:rPr>
              <a:t>3</a:t>
            </a:r>
            <a:r>
              <a:rPr lang="zh-TW" altLang="en-US" dirty="0" smtClean="0">
                <a:solidFill>
                  <a:schemeClr val="tx1"/>
                </a:solidFill>
              </a:rPr>
              <a:t>大學群等</a:t>
            </a:r>
            <a:r>
              <a:rPr lang="en-US" altLang="zh-TW" dirty="0" smtClean="0">
                <a:solidFill>
                  <a:schemeClr val="tx1"/>
                </a:solidFill>
              </a:rPr>
              <a:t>13</a:t>
            </a:r>
            <a:r>
              <a:rPr lang="zh-TW" altLang="en-US" dirty="0" smtClean="0">
                <a:solidFill>
                  <a:schemeClr val="tx1"/>
                </a:solidFill>
              </a:rPr>
              <a:t>教學單位</a:t>
            </a:r>
            <a:endParaRPr lang="en-US" altLang="zh-TW" dirty="0" smtClean="0">
              <a:solidFill>
                <a:schemeClr val="tx1"/>
              </a:solidFill>
            </a:endParaRPr>
          </a:p>
          <a:p>
            <a:pPr marL="514350" indent="-514350" algn="just">
              <a:buClr>
                <a:schemeClr val="tx1"/>
              </a:buClr>
              <a:buFont typeface="+mj-lt"/>
              <a:buAutoNum type="arabicPeriod"/>
            </a:pPr>
            <a:r>
              <a:rPr lang="zh-TW" altLang="en-US" dirty="0" smtClean="0">
                <a:solidFill>
                  <a:schemeClr val="tx1"/>
                </a:solidFill>
              </a:rPr>
              <a:t>社群對象：社群範圍所屬教職員、工、生</a:t>
            </a:r>
            <a:endParaRPr lang="en-US" altLang="zh-TW" dirty="0" smtClean="0">
              <a:solidFill>
                <a:schemeClr val="tx1"/>
              </a:solidFill>
            </a:endParaRPr>
          </a:p>
          <a:p>
            <a:pPr marL="514350" indent="-514350" algn="just">
              <a:buClr>
                <a:schemeClr val="tx1"/>
              </a:buClr>
              <a:buFont typeface="+mj-lt"/>
              <a:buAutoNum type="arabicPeriod"/>
            </a:pPr>
            <a:r>
              <a:rPr lang="zh-TW" altLang="en-US" dirty="0" smtClean="0">
                <a:solidFill>
                  <a:schemeClr val="tx1"/>
                </a:solidFill>
              </a:rPr>
              <a:t>時間範圍：於本校服務</a:t>
            </a:r>
            <a:r>
              <a:rPr lang="en-US" altLang="zh-TW" dirty="0" smtClean="0">
                <a:solidFill>
                  <a:schemeClr val="tx1"/>
                </a:solidFill>
              </a:rPr>
              <a:t>/</a:t>
            </a:r>
            <a:r>
              <a:rPr lang="zh-TW" altLang="en-US" dirty="0" smtClean="0">
                <a:solidFill>
                  <a:schemeClr val="tx1"/>
                </a:solidFill>
              </a:rPr>
              <a:t>就學期間之學術產出 ─</a:t>
            </a:r>
            <a:endParaRPr lang="en-US" altLang="zh-TW" dirty="0" smtClean="0">
              <a:solidFill>
                <a:schemeClr val="tx1"/>
              </a:solidFill>
            </a:endParaRPr>
          </a:p>
          <a:p>
            <a:pPr marL="0" indent="0" algn="just">
              <a:buClr>
                <a:schemeClr val="tx1"/>
              </a:buClr>
              <a:buNone/>
            </a:pPr>
            <a:r>
              <a:rPr lang="zh-TW" altLang="en-US" sz="2000" dirty="0" smtClean="0">
                <a:solidFill>
                  <a:schemeClr val="tx1"/>
                </a:solidFill>
              </a:rPr>
              <a:t>        </a:t>
            </a:r>
            <a:r>
              <a:rPr lang="zh-TW" altLang="en-US" sz="2000" dirty="0" smtClean="0">
                <a:solidFill>
                  <a:srgbClr val="FF0000"/>
                </a:solidFill>
              </a:rPr>
              <a:t>本校教師升等著作、期刊論文、會議論文、計畫報告 </a:t>
            </a:r>
            <a:r>
              <a:rPr lang="en-US" altLang="zh-TW" sz="2000" dirty="0" smtClean="0">
                <a:solidFill>
                  <a:srgbClr val="FF0000"/>
                </a:solidFill>
              </a:rPr>
              <a:t>(</a:t>
            </a:r>
            <a:r>
              <a:rPr lang="zh-TW" altLang="en-US" sz="2000" dirty="0" smtClean="0">
                <a:solidFill>
                  <a:srgbClr val="FF0000"/>
                </a:solidFill>
              </a:rPr>
              <a:t>校內補助專題研究計畫、國科會專題研究計畫</a:t>
            </a:r>
            <a:r>
              <a:rPr lang="en-US" altLang="zh-TW" sz="2000" dirty="0" smtClean="0">
                <a:solidFill>
                  <a:srgbClr val="FF0000"/>
                </a:solidFill>
              </a:rPr>
              <a:t>)</a:t>
            </a:r>
            <a:r>
              <a:rPr lang="zh-TW" altLang="en-US" sz="2000" dirty="0" smtClean="0">
                <a:solidFill>
                  <a:srgbClr val="FF0000"/>
                </a:solidFill>
              </a:rPr>
              <a:t>、專書著作 </a:t>
            </a:r>
            <a:r>
              <a:rPr lang="en-US" altLang="zh-TW" sz="2000" dirty="0" smtClean="0">
                <a:solidFill>
                  <a:srgbClr val="FF0000"/>
                </a:solidFill>
              </a:rPr>
              <a:t>(</a:t>
            </a:r>
            <a:r>
              <a:rPr lang="zh-TW" altLang="en-US" sz="2000" dirty="0" smtClean="0">
                <a:solidFill>
                  <a:srgbClr val="FF0000"/>
                </a:solidFill>
              </a:rPr>
              <a:t>曾著作、合著、編輯、翻譯的專書</a:t>
            </a:r>
            <a:r>
              <a:rPr lang="en-US" altLang="zh-TW" sz="2000" dirty="0" smtClean="0">
                <a:solidFill>
                  <a:srgbClr val="FF0000"/>
                </a:solidFill>
              </a:rPr>
              <a:t>)</a:t>
            </a:r>
            <a:r>
              <a:rPr lang="zh-TW" altLang="en-US" sz="2000" dirty="0" smtClean="0">
                <a:solidFill>
                  <a:srgbClr val="FF0000"/>
                </a:solidFill>
              </a:rPr>
              <a:t>、專利 </a:t>
            </a:r>
            <a:r>
              <a:rPr lang="en-US" altLang="zh-TW" sz="2000" dirty="0" smtClean="0">
                <a:solidFill>
                  <a:srgbClr val="FF0000"/>
                </a:solidFill>
              </a:rPr>
              <a:t>(</a:t>
            </a:r>
            <a:r>
              <a:rPr lang="zh-TW" altLang="en-US" sz="2000" dirty="0" smtClean="0">
                <a:solidFill>
                  <a:srgbClr val="FF0000"/>
                </a:solidFill>
              </a:rPr>
              <a:t>專利文件</a:t>
            </a:r>
            <a:r>
              <a:rPr lang="en-US" altLang="zh-TW" sz="2000" dirty="0" smtClean="0">
                <a:solidFill>
                  <a:srgbClr val="FF0000"/>
                </a:solidFill>
              </a:rPr>
              <a:t>)</a:t>
            </a:r>
            <a:r>
              <a:rPr lang="zh-TW" altLang="en-US" sz="2000" dirty="0" smtClean="0">
                <a:solidFill>
                  <a:srgbClr val="FF0000"/>
                </a:solidFill>
              </a:rPr>
              <a:t>、海報 </a:t>
            </a:r>
            <a:r>
              <a:rPr lang="en-US" altLang="zh-TW" sz="2000" dirty="0" smtClean="0">
                <a:solidFill>
                  <a:srgbClr val="FF0000"/>
                </a:solidFill>
              </a:rPr>
              <a:t>(</a:t>
            </a:r>
            <a:r>
              <a:rPr lang="zh-TW" altLang="en-US" sz="2000" dirty="0" smtClean="0">
                <a:solidFill>
                  <a:srgbClr val="FF0000"/>
                </a:solidFill>
              </a:rPr>
              <a:t>參加研討會或辦理活動所製作的海報</a:t>
            </a:r>
            <a:r>
              <a:rPr lang="en-US" altLang="zh-TW" sz="2000" dirty="0" smtClean="0">
                <a:solidFill>
                  <a:srgbClr val="FF0000"/>
                </a:solidFill>
              </a:rPr>
              <a:t>)</a:t>
            </a:r>
            <a:r>
              <a:rPr lang="zh-TW" altLang="en-US" sz="2000" dirty="0" smtClean="0">
                <a:solidFill>
                  <a:srgbClr val="FF0000"/>
                </a:solidFill>
              </a:rPr>
              <a:t>、單位出版品、演講資料、課程教材 </a:t>
            </a:r>
            <a:r>
              <a:rPr lang="en-US" altLang="zh-TW" sz="2000" dirty="0" smtClean="0">
                <a:solidFill>
                  <a:srgbClr val="FF0000"/>
                </a:solidFill>
              </a:rPr>
              <a:t>(</a:t>
            </a:r>
            <a:r>
              <a:rPr lang="zh-TW" altLang="en-US" sz="2000" dirty="0" smtClean="0">
                <a:solidFill>
                  <a:srgbClr val="FF0000"/>
                </a:solidFill>
              </a:rPr>
              <a:t>自製的上課教材、簡報檔</a:t>
            </a:r>
            <a:r>
              <a:rPr lang="en-US" altLang="zh-TW" sz="2000" dirty="0" smtClean="0">
                <a:solidFill>
                  <a:srgbClr val="FF0000"/>
                </a:solidFill>
              </a:rPr>
              <a:t>)</a:t>
            </a:r>
            <a:r>
              <a:rPr lang="zh-TW" altLang="en-US" sz="2000" dirty="0" smtClean="0">
                <a:solidFill>
                  <a:srgbClr val="FF0000"/>
                </a:solidFill>
              </a:rPr>
              <a:t>、學生學習成果 </a:t>
            </a:r>
            <a:r>
              <a:rPr lang="en-US" altLang="zh-TW" sz="2000" dirty="0" smtClean="0">
                <a:solidFill>
                  <a:srgbClr val="FF0000"/>
                </a:solidFill>
              </a:rPr>
              <a:t>(</a:t>
            </a:r>
            <a:r>
              <a:rPr lang="zh-TW" altLang="en-US" sz="2000" dirty="0" smtClean="0">
                <a:solidFill>
                  <a:srgbClr val="FF0000"/>
                </a:solidFill>
              </a:rPr>
              <a:t>值得典藏的學生報告、作品</a:t>
            </a:r>
            <a:r>
              <a:rPr lang="en-US" altLang="zh-TW" sz="2000" dirty="0" smtClean="0">
                <a:solidFill>
                  <a:srgbClr val="FF0000"/>
                </a:solidFill>
              </a:rPr>
              <a:t>)</a:t>
            </a:r>
            <a:r>
              <a:rPr lang="zh-TW" altLang="en-US" sz="2000" dirty="0" smtClean="0">
                <a:solidFill>
                  <a:srgbClr val="FF0000"/>
                </a:solidFill>
              </a:rPr>
              <a:t>、其他具有典藏價值之行政與學術單位資料。</a:t>
            </a:r>
          </a:p>
        </p:txBody>
      </p:sp>
      <p:sp>
        <p:nvSpPr>
          <p:cNvPr id="4" name="投影片編號版面配置區 3"/>
          <p:cNvSpPr>
            <a:spLocks noGrp="1"/>
          </p:cNvSpPr>
          <p:nvPr>
            <p:ph type="sldNum" sz="quarter" idx="12"/>
          </p:nvPr>
        </p:nvSpPr>
        <p:spPr/>
        <p:txBody>
          <a:bodyPr/>
          <a:lstStyle/>
          <a:p>
            <a:pPr>
              <a:defRPr/>
            </a:pPr>
            <a:fld id="{C0045E1E-B945-4067-86AF-50E2F7864830}" type="slidenum">
              <a:rPr lang="zh-TW" altLang="en-US" smtClean="0"/>
              <a:pPr>
                <a:defRPr/>
              </a:pPr>
              <a:t>15</a:t>
            </a:fld>
            <a:endParaRPr lang="zh-TW" alt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checkerboard(across)">
                                      <p:cBhvr>
                                        <p:cTn id="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本校機構典藏現況</a:t>
            </a:r>
            <a:endParaRPr lang="zh-TW" altLang="en-US" dirty="0"/>
          </a:p>
        </p:txBody>
      </p:sp>
      <p:sp>
        <p:nvSpPr>
          <p:cNvPr id="3" name="內容版面配置區 2"/>
          <p:cNvSpPr>
            <a:spLocks noGrp="1"/>
          </p:cNvSpPr>
          <p:nvPr>
            <p:ph idx="1"/>
          </p:nvPr>
        </p:nvSpPr>
        <p:spPr/>
        <p:txBody>
          <a:bodyPr/>
          <a:lstStyle/>
          <a:p>
            <a:pPr algn="just"/>
            <a:r>
              <a:rPr lang="zh-TW" altLang="en-US" dirty="0" smtClean="0"/>
              <a:t>系統網址：</a:t>
            </a:r>
            <a:r>
              <a:rPr lang="en-US" altLang="zh-TW" dirty="0" smtClean="0">
                <a:hlinkClick r:id="rId2"/>
              </a:rPr>
              <a:t>http://chihleeir.lib.chihlee.edu.tw/</a:t>
            </a:r>
            <a:endParaRPr lang="en-US" altLang="zh-TW" dirty="0" smtClean="0"/>
          </a:p>
          <a:p>
            <a:pPr algn="just"/>
            <a:r>
              <a:rPr lang="zh-TW" altLang="en-US" dirty="0" smtClean="0"/>
              <a:t>系統畫面：</a:t>
            </a:r>
            <a:endParaRPr lang="en-US" altLang="zh-TW" dirty="0" smtClean="0"/>
          </a:p>
          <a:p>
            <a:pPr algn="just">
              <a:buNone/>
            </a:pPr>
            <a:endParaRPr lang="en-US" altLang="zh-TW" dirty="0" smtClean="0"/>
          </a:p>
        </p:txBody>
      </p:sp>
      <p:sp>
        <p:nvSpPr>
          <p:cNvPr id="4" name="投影片編號版面配置區 3"/>
          <p:cNvSpPr>
            <a:spLocks noGrp="1"/>
          </p:cNvSpPr>
          <p:nvPr>
            <p:ph type="sldNum" sz="quarter" idx="12"/>
          </p:nvPr>
        </p:nvSpPr>
        <p:spPr/>
        <p:txBody>
          <a:bodyPr/>
          <a:lstStyle/>
          <a:p>
            <a:pPr>
              <a:defRPr/>
            </a:pPr>
            <a:fld id="{C0045E1E-B945-4067-86AF-50E2F7864830}" type="slidenum">
              <a:rPr lang="zh-TW" altLang="en-US" smtClean="0"/>
              <a:pPr>
                <a:defRPr/>
              </a:pPr>
              <a:t>16</a:t>
            </a:fld>
            <a:endParaRPr lang="zh-TW" altLang="en-US"/>
          </a:p>
        </p:txBody>
      </p:sp>
      <p:pic>
        <p:nvPicPr>
          <p:cNvPr id="5" name="圖片 4" descr="系統畫面.jpg"/>
          <p:cNvPicPr>
            <a:picLocks noChangeAspect="1"/>
          </p:cNvPicPr>
          <p:nvPr/>
        </p:nvPicPr>
        <p:blipFill>
          <a:blip r:embed="rId3" cstate="print"/>
          <a:stretch>
            <a:fillRect/>
          </a:stretch>
        </p:blipFill>
        <p:spPr>
          <a:xfrm>
            <a:off x="0" y="2154326"/>
            <a:ext cx="9144000" cy="4703674"/>
          </a:xfrm>
          <a:prstGeom prst="rect">
            <a:avLst/>
          </a:prstGeom>
          <a:ln w="19050">
            <a:solidFill>
              <a:srgbClr val="FF0000"/>
            </a:solidFill>
          </a:ln>
        </p:spPr>
      </p:pic>
      <p:sp>
        <p:nvSpPr>
          <p:cNvPr id="6" name="圓角矩形 5"/>
          <p:cNvSpPr/>
          <p:nvPr/>
        </p:nvSpPr>
        <p:spPr>
          <a:xfrm>
            <a:off x="0" y="2924944"/>
            <a:ext cx="1475656" cy="129614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8" name="直線單箭頭接點 7"/>
          <p:cNvCxnSpPr>
            <a:stCxn id="6" idx="3"/>
          </p:cNvCxnSpPr>
          <p:nvPr/>
        </p:nvCxnSpPr>
        <p:spPr>
          <a:xfrm>
            <a:off x="1475656" y="3573016"/>
            <a:ext cx="2592288" cy="648072"/>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文字方塊 9"/>
          <p:cNvSpPr txBox="1"/>
          <p:nvPr/>
        </p:nvSpPr>
        <p:spPr>
          <a:xfrm>
            <a:off x="4067944" y="3789041"/>
            <a:ext cx="5076056" cy="2831544"/>
          </a:xfrm>
          <a:prstGeom prst="rect">
            <a:avLst/>
          </a:prstGeom>
          <a:solidFill>
            <a:srgbClr val="FFFF00"/>
          </a:solidFill>
          <a:ln w="19050">
            <a:solidFill>
              <a:srgbClr val="FF0000"/>
            </a:solidFill>
          </a:ln>
        </p:spPr>
        <p:txBody>
          <a:bodyPr wrap="square" rtlCol="0">
            <a:spAutoFit/>
          </a:bodyPr>
          <a:lstStyle/>
          <a:p>
            <a:pPr marL="342900" indent="-342900">
              <a:buFont typeface="+mj-lt"/>
              <a:buAutoNum type="arabicPeriod"/>
            </a:pPr>
            <a:r>
              <a:rPr lang="zh-TW" altLang="en-US" sz="2000" dirty="0" smtClean="0">
                <a:solidFill>
                  <a:srgbClr val="FF0000"/>
                </a:solidFill>
                <a:latin typeface="標楷體" pitchFamily="65" charset="-120"/>
                <a:ea typeface="標楷體" pitchFamily="65" charset="-120"/>
              </a:rPr>
              <a:t>社群與類別瀏覽</a:t>
            </a:r>
            <a:r>
              <a:rPr lang="zh-TW" altLang="en-US" sz="2000" dirty="0" smtClean="0">
                <a:latin typeface="標楷體" pitchFamily="65" charset="-120"/>
                <a:ea typeface="標楷體" pitchFamily="65" charset="-120"/>
              </a:rPr>
              <a:t>：顯示各單位及其研究資料的各項類別</a:t>
            </a:r>
          </a:p>
          <a:p>
            <a:pPr marL="342900" indent="-342900">
              <a:buFont typeface="+mj-lt"/>
              <a:buAutoNum type="arabicPeriod"/>
            </a:pPr>
            <a:r>
              <a:rPr lang="zh-TW" altLang="en-US" sz="2000" dirty="0" smtClean="0">
                <a:solidFill>
                  <a:srgbClr val="FF0000"/>
                </a:solidFill>
                <a:latin typeface="標楷體" pitchFamily="65" charset="-120"/>
                <a:ea typeface="標楷體" pitchFamily="65" charset="-120"/>
              </a:rPr>
              <a:t>題名瀏覽</a:t>
            </a:r>
            <a:r>
              <a:rPr lang="zh-TW" altLang="en-US" sz="2000" dirty="0" smtClean="0">
                <a:latin typeface="標楷體" pitchFamily="65" charset="-120"/>
                <a:ea typeface="標楷體" pitchFamily="65" charset="-120"/>
              </a:rPr>
              <a:t>：依中文、數字或字母順序瀏覽系統內所有記錄的題名</a:t>
            </a:r>
          </a:p>
          <a:p>
            <a:pPr marL="342900" indent="-342900">
              <a:buFont typeface="+mj-lt"/>
              <a:buAutoNum type="arabicPeriod"/>
            </a:pPr>
            <a:r>
              <a:rPr lang="zh-TW" altLang="en-US" sz="2000" dirty="0" smtClean="0">
                <a:solidFill>
                  <a:srgbClr val="FF0000"/>
                </a:solidFill>
                <a:latin typeface="標楷體" pitchFamily="65" charset="-120"/>
                <a:ea typeface="標楷體" pitchFamily="65" charset="-120"/>
              </a:rPr>
              <a:t>日期瀏覽</a:t>
            </a:r>
            <a:r>
              <a:rPr lang="zh-TW" altLang="en-US" sz="2000" dirty="0" smtClean="0">
                <a:latin typeface="標楷體" pitchFamily="65" charset="-120"/>
                <a:ea typeface="標楷體" pitchFamily="65" charset="-120"/>
              </a:rPr>
              <a:t>：依著作出版日期先後，由最新出版日開始瀏覽系統內所有紀錄</a:t>
            </a:r>
            <a:endParaRPr lang="en-US" altLang="zh-TW" sz="2000" dirty="0" smtClean="0">
              <a:latin typeface="標楷體" pitchFamily="65" charset="-120"/>
              <a:ea typeface="標楷體" pitchFamily="65" charset="-120"/>
            </a:endParaRPr>
          </a:p>
          <a:p>
            <a:pPr marL="342900" indent="-342900">
              <a:buFont typeface="+mj-lt"/>
              <a:buAutoNum type="arabicPeriod"/>
            </a:pPr>
            <a:r>
              <a:rPr lang="zh-TW" altLang="en-US" sz="2000" dirty="0" smtClean="0">
                <a:solidFill>
                  <a:srgbClr val="FF0000"/>
                </a:solidFill>
                <a:latin typeface="標楷體" pitchFamily="65" charset="-120"/>
                <a:ea typeface="標楷體" pitchFamily="65" charset="-120"/>
              </a:rPr>
              <a:t>作者瀏覽</a:t>
            </a:r>
            <a:r>
              <a:rPr lang="zh-TW" altLang="en-US" sz="2000" dirty="0" smtClean="0">
                <a:latin typeface="標楷體" pitchFamily="65" charset="-120"/>
                <a:ea typeface="標楷體" pitchFamily="65" charset="-120"/>
              </a:rPr>
              <a:t>：系統內文件各作者名稱並可獲得各作者於本系統內記錄筆數</a:t>
            </a:r>
          </a:p>
          <a:p>
            <a:pPr marL="342900" indent="-342900">
              <a:buFont typeface="+mj-lt"/>
              <a:buAutoNum type="arabicPeriod"/>
            </a:pPr>
            <a:endParaRPr lang="zh-TW" altLang="en-US"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par>
                                <p:cTn id="8" presetID="5" presetClass="entr" presetSubtype="1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heckerboard(across)">
                                      <p:cBhvr>
                                        <p:cTn id="10" dur="500"/>
                                        <p:tgtEl>
                                          <p:spTgt spid="8"/>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checkerboard(across)">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本校機構典藏現況</a:t>
            </a:r>
            <a:endParaRPr lang="zh-TW" altLang="en-US" dirty="0"/>
          </a:p>
        </p:txBody>
      </p:sp>
      <p:sp>
        <p:nvSpPr>
          <p:cNvPr id="3" name="內容版面配置區 2"/>
          <p:cNvSpPr>
            <a:spLocks noGrp="1"/>
          </p:cNvSpPr>
          <p:nvPr>
            <p:ph idx="1"/>
          </p:nvPr>
        </p:nvSpPr>
        <p:spPr/>
        <p:txBody>
          <a:bodyPr/>
          <a:lstStyle/>
          <a:p>
            <a:pPr algn="just"/>
            <a:r>
              <a:rPr lang="zh-TW" altLang="en-US" dirty="0" smtClean="0"/>
              <a:t>如何提供資料予系統？</a:t>
            </a:r>
            <a:endParaRPr lang="en-US" altLang="zh-TW" dirty="0" smtClean="0"/>
          </a:p>
          <a:p>
            <a:pPr algn="just">
              <a:buNone/>
            </a:pPr>
            <a:r>
              <a:rPr lang="en-US" altLang="zh-TW" dirty="0" smtClean="0">
                <a:solidFill>
                  <a:schemeClr val="tx1"/>
                </a:solidFill>
              </a:rPr>
              <a:t>(</a:t>
            </a:r>
            <a:r>
              <a:rPr lang="zh-TW" altLang="en-US" dirty="0" smtClean="0">
                <a:solidFill>
                  <a:schemeClr val="tx1"/>
                </a:solidFill>
              </a:rPr>
              <a:t>請參考講義資料</a:t>
            </a:r>
            <a:r>
              <a:rPr lang="en-US" altLang="zh-TW" dirty="0" smtClean="0">
                <a:solidFill>
                  <a:schemeClr val="tx1"/>
                </a:solidFill>
              </a:rPr>
              <a:t>)</a:t>
            </a:r>
          </a:p>
          <a:p>
            <a:pPr algn="just"/>
            <a:r>
              <a:rPr lang="zh-TW" altLang="en-US" dirty="0" smtClean="0"/>
              <a:t>系統現況：</a:t>
            </a:r>
            <a:endParaRPr lang="en-US" altLang="zh-TW" dirty="0" smtClean="0"/>
          </a:p>
          <a:p>
            <a:pPr algn="just">
              <a:buNone/>
            </a:pPr>
            <a:endParaRPr lang="zh-TW" altLang="en-US" dirty="0" smtClean="0"/>
          </a:p>
          <a:p>
            <a:pPr algn="just"/>
            <a:endParaRPr lang="en-US" altLang="zh-TW" dirty="0" smtClean="0"/>
          </a:p>
        </p:txBody>
      </p:sp>
      <p:sp>
        <p:nvSpPr>
          <p:cNvPr id="4" name="投影片編號版面配置區 3"/>
          <p:cNvSpPr>
            <a:spLocks noGrp="1"/>
          </p:cNvSpPr>
          <p:nvPr>
            <p:ph type="sldNum" sz="quarter" idx="12"/>
          </p:nvPr>
        </p:nvSpPr>
        <p:spPr/>
        <p:txBody>
          <a:bodyPr/>
          <a:lstStyle/>
          <a:p>
            <a:pPr>
              <a:defRPr/>
            </a:pPr>
            <a:fld id="{C0045E1E-B945-4067-86AF-50E2F7864830}" type="slidenum">
              <a:rPr lang="zh-TW" altLang="en-US" smtClean="0"/>
              <a:pPr>
                <a:defRPr/>
              </a:pPr>
              <a:t>17</a:t>
            </a:fld>
            <a:endParaRPr lang="zh-TW" altLang="en-US"/>
          </a:p>
        </p:txBody>
      </p:sp>
      <p:pic>
        <p:nvPicPr>
          <p:cNvPr id="5" name="圖片 4" descr="系統資料統計(20121204).jpg"/>
          <p:cNvPicPr>
            <a:picLocks noChangeAspect="1"/>
          </p:cNvPicPr>
          <p:nvPr/>
        </p:nvPicPr>
        <p:blipFill>
          <a:blip r:embed="rId3" cstate="print">
            <a:lum/>
          </a:blip>
          <a:stretch>
            <a:fillRect/>
          </a:stretch>
        </p:blipFill>
        <p:spPr>
          <a:xfrm>
            <a:off x="3844999" y="1628800"/>
            <a:ext cx="4543425" cy="4924425"/>
          </a:xfrm>
          <a:prstGeom prst="rect">
            <a:avLst/>
          </a:prstGeom>
          <a:ln w="19050">
            <a:solidFill>
              <a:schemeClr val="tx1"/>
            </a:solidFill>
          </a:ln>
        </p:spPr>
      </p:pic>
      <p:sp>
        <p:nvSpPr>
          <p:cNvPr id="6" name="文字方塊 5"/>
          <p:cNvSpPr txBox="1"/>
          <p:nvPr/>
        </p:nvSpPr>
        <p:spPr>
          <a:xfrm>
            <a:off x="5436096" y="6582975"/>
            <a:ext cx="1440160" cy="276999"/>
          </a:xfrm>
          <a:prstGeom prst="rect">
            <a:avLst/>
          </a:prstGeom>
          <a:noFill/>
        </p:spPr>
        <p:txBody>
          <a:bodyPr wrap="square" rtlCol="0">
            <a:spAutoFit/>
          </a:bodyPr>
          <a:lstStyle/>
          <a:p>
            <a:r>
              <a:rPr lang="zh-TW" altLang="en-US" sz="1200" dirty="0" smtClean="0">
                <a:latin typeface="標楷體" pitchFamily="65" charset="-120"/>
                <a:ea typeface="標楷體" pitchFamily="65" charset="-120"/>
              </a:rPr>
              <a:t>統計至</a:t>
            </a:r>
            <a:r>
              <a:rPr lang="en-US" altLang="zh-TW" sz="1200" dirty="0" smtClean="0">
                <a:latin typeface="標楷體" pitchFamily="65" charset="-120"/>
                <a:ea typeface="標楷體" pitchFamily="65" charset="-120"/>
              </a:rPr>
              <a:t>2012.12.04</a:t>
            </a:r>
            <a:endParaRPr lang="zh-TW" altLang="en-US" sz="1200" dirty="0">
              <a:latin typeface="標楷體" pitchFamily="65" charset="-120"/>
              <a:ea typeface="標楷體" pitchFamily="65" charset="-120"/>
            </a:endParaRPr>
          </a:p>
        </p:txBody>
      </p:sp>
    </p:spTree>
  </p:cSld>
  <p:clrMapOvr>
    <a:masterClrMapping/>
  </p:clrMapOvr>
  <p:transition>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未來與展望</a:t>
            </a:r>
            <a:endParaRPr lang="zh-TW" altLang="en-US" dirty="0"/>
          </a:p>
        </p:txBody>
      </p:sp>
      <p:sp>
        <p:nvSpPr>
          <p:cNvPr id="3" name="內容版面配置區 2"/>
          <p:cNvSpPr>
            <a:spLocks noGrp="1"/>
          </p:cNvSpPr>
          <p:nvPr>
            <p:ph idx="1"/>
          </p:nvPr>
        </p:nvSpPr>
        <p:spPr/>
        <p:txBody>
          <a:bodyPr/>
          <a:lstStyle/>
          <a:p>
            <a:pPr algn="just"/>
            <a:r>
              <a:rPr lang="zh-TW" altLang="en-US" dirty="0" smtClean="0"/>
              <a:t>配合建立「分散建置、集中呈現」的臺灣機構典藏 </a:t>
            </a:r>
            <a:r>
              <a:rPr lang="zh-TW" altLang="en-US" dirty="0" smtClean="0">
                <a:solidFill>
                  <a:schemeClr val="tx1"/>
                </a:solidFill>
              </a:rPr>
              <a:t>─</a:t>
            </a:r>
            <a:endParaRPr lang="en-US" altLang="zh-TW" dirty="0" smtClean="0">
              <a:solidFill>
                <a:schemeClr val="tx1"/>
              </a:solidFill>
            </a:endParaRPr>
          </a:p>
          <a:p>
            <a:pPr marL="0" indent="0" algn="just">
              <a:buNone/>
            </a:pPr>
            <a:r>
              <a:rPr lang="zh-TW" altLang="en-US" dirty="0" smtClean="0">
                <a:solidFill>
                  <a:schemeClr val="tx1"/>
                </a:solidFill>
              </a:rPr>
              <a:t>        由包含本校在內之各學術單位所自行建置機構典藏，蒐集各校學術研究成果，不僅保持各校的主體性，更充實共同之臺灣學術機構典藏入口網站，可做為國家整體學術研究成果的累積、展示與利用窗口。</a:t>
            </a:r>
            <a:endParaRPr lang="en-US" altLang="zh-TW" dirty="0">
              <a:solidFill>
                <a:schemeClr val="tx1"/>
              </a:solidFill>
            </a:endParaRPr>
          </a:p>
          <a:p>
            <a:pPr marL="0" indent="0" algn="just">
              <a:buNone/>
            </a:pPr>
            <a:endParaRPr lang="en-US" altLang="zh-TW" dirty="0" smtClean="0">
              <a:solidFill>
                <a:schemeClr val="tx1"/>
              </a:solidFill>
            </a:endParaRPr>
          </a:p>
          <a:p>
            <a:pPr algn="just"/>
            <a:r>
              <a:rPr lang="zh-TW" altLang="en-US" dirty="0" smtClean="0"/>
              <a:t>提高本校研究成果的曝光度與影響力 </a:t>
            </a:r>
            <a:r>
              <a:rPr lang="zh-TW" altLang="en-US" dirty="0" smtClean="0">
                <a:solidFill>
                  <a:schemeClr val="tx1"/>
                </a:solidFill>
              </a:rPr>
              <a:t>─</a:t>
            </a:r>
            <a:endParaRPr lang="en-US" altLang="zh-TW" dirty="0" smtClean="0">
              <a:solidFill>
                <a:schemeClr val="tx1"/>
              </a:solidFill>
            </a:endParaRPr>
          </a:p>
          <a:p>
            <a:pPr marL="0" indent="0" algn="just">
              <a:buNone/>
            </a:pPr>
            <a:r>
              <a:rPr lang="zh-TW" altLang="en-US" dirty="0" smtClean="0">
                <a:solidFill>
                  <a:schemeClr val="tx1"/>
                </a:solidFill>
              </a:rPr>
              <a:t>        在臺灣機構典藏（</a:t>
            </a:r>
            <a:r>
              <a:rPr lang="en-US" altLang="zh-TW" dirty="0" smtClean="0">
                <a:solidFill>
                  <a:schemeClr val="tx1"/>
                </a:solidFill>
              </a:rPr>
              <a:t>TAIR</a:t>
            </a:r>
            <a:r>
              <a:rPr lang="zh-TW" altLang="en-US" dirty="0" smtClean="0">
                <a:solidFill>
                  <a:schemeClr val="tx1"/>
                </a:solidFill>
              </a:rPr>
              <a:t>）系統中，將可以同步檢索到存放在本校機構典藏系統之所有資源，可增加本校學術研究成果被查找與連結使用的機會。</a:t>
            </a:r>
            <a:endParaRPr lang="zh-TW" altLang="en-US" dirty="0">
              <a:solidFill>
                <a:schemeClr val="tx1"/>
              </a:solidFill>
            </a:endParaRPr>
          </a:p>
        </p:txBody>
      </p:sp>
      <p:sp>
        <p:nvSpPr>
          <p:cNvPr id="4" name="投影片編號版面配置區 3"/>
          <p:cNvSpPr>
            <a:spLocks noGrp="1"/>
          </p:cNvSpPr>
          <p:nvPr>
            <p:ph type="sldNum" sz="quarter" idx="12"/>
          </p:nvPr>
        </p:nvSpPr>
        <p:spPr/>
        <p:txBody>
          <a:bodyPr/>
          <a:lstStyle/>
          <a:p>
            <a:pPr>
              <a:defRPr/>
            </a:pPr>
            <a:fld id="{C0045E1E-B945-4067-86AF-50E2F7864830}" type="slidenum">
              <a:rPr lang="zh-TW" altLang="en-US" smtClean="0"/>
              <a:pPr>
                <a:defRPr/>
              </a:pPr>
              <a:t>18</a:t>
            </a:fld>
            <a:endParaRPr lang="zh-TW" altLang="en-US"/>
          </a:p>
        </p:txBody>
      </p:sp>
    </p:spTree>
  </p:cSld>
  <p:clrMapOvr>
    <a:masterClrMapping/>
  </p:clrMapOvr>
  <p:transition>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未來與展望</a:t>
            </a:r>
            <a:endParaRPr lang="zh-TW" altLang="en-US" dirty="0"/>
          </a:p>
        </p:txBody>
      </p:sp>
      <p:sp>
        <p:nvSpPr>
          <p:cNvPr id="3" name="內容版面配置區 2"/>
          <p:cNvSpPr>
            <a:spLocks noGrp="1"/>
          </p:cNvSpPr>
          <p:nvPr>
            <p:ph idx="1"/>
          </p:nvPr>
        </p:nvSpPr>
        <p:spPr/>
        <p:txBody>
          <a:bodyPr/>
          <a:lstStyle/>
          <a:p>
            <a:pPr algn="just"/>
            <a:r>
              <a:rPr lang="zh-TW" altLang="en-US" dirty="0" smtClean="0"/>
              <a:t>更多元化、人性化之服務  </a:t>
            </a:r>
            <a:r>
              <a:rPr lang="zh-TW" altLang="en-US" dirty="0" smtClean="0">
                <a:solidFill>
                  <a:schemeClr val="tx1"/>
                </a:solidFill>
              </a:rPr>
              <a:t>─</a:t>
            </a:r>
            <a:r>
              <a:rPr lang="zh-TW" altLang="en-US" dirty="0" smtClean="0"/>
              <a:t> </a:t>
            </a:r>
            <a:endParaRPr lang="en-US" altLang="zh-TW" dirty="0" smtClean="0"/>
          </a:p>
          <a:p>
            <a:pPr marL="0" indent="0" algn="just">
              <a:buNone/>
            </a:pPr>
            <a:r>
              <a:rPr lang="zh-TW" altLang="en-US" dirty="0" smtClean="0">
                <a:solidFill>
                  <a:schemeClr val="tx1"/>
                </a:solidFill>
                <a:latin typeface="標楷體" pitchFamily="65" charset="-120"/>
              </a:rPr>
              <a:t>    以</a:t>
            </a:r>
            <a:r>
              <a:rPr lang="en-US" altLang="zh-TW" dirty="0" smtClean="0">
                <a:solidFill>
                  <a:schemeClr val="tx1"/>
                </a:solidFill>
                <a:latin typeface="標楷體" pitchFamily="65" charset="-120"/>
              </a:rPr>
              <a:t>Web</a:t>
            </a:r>
            <a:r>
              <a:rPr lang="zh-TW" altLang="en-US" dirty="0" smtClean="0">
                <a:solidFill>
                  <a:schemeClr val="tx1"/>
                </a:solidFill>
                <a:latin typeface="標楷體" pitchFamily="65" charset="-120"/>
              </a:rPr>
              <a:t> </a:t>
            </a:r>
            <a:r>
              <a:rPr lang="en-US" altLang="zh-TW" dirty="0" smtClean="0">
                <a:solidFill>
                  <a:schemeClr val="tx1"/>
                </a:solidFill>
                <a:latin typeface="標楷體" pitchFamily="65" charset="-120"/>
              </a:rPr>
              <a:t>2.0</a:t>
            </a:r>
            <a:r>
              <a:rPr lang="zh-TW" altLang="en-US" dirty="0" smtClean="0">
                <a:solidFill>
                  <a:schemeClr val="tx1"/>
                </a:solidFill>
                <a:latin typeface="標楷體" pitchFamily="65" charset="-120"/>
              </a:rPr>
              <a:t>精神擴充系統功能以增加參與性與互動性、協助資料數位化與上傳、著作權相關問題、增加作品與作者個人的連結性</a:t>
            </a:r>
            <a:r>
              <a:rPr lang="en-US" altLang="zh-TW" dirty="0" smtClean="0">
                <a:solidFill>
                  <a:schemeClr val="tx1"/>
                </a:solidFill>
                <a:latin typeface="標楷體" pitchFamily="65" charset="-120"/>
              </a:rPr>
              <a:t>…</a:t>
            </a:r>
            <a:r>
              <a:rPr lang="zh-TW" altLang="en-US" dirty="0" smtClean="0">
                <a:solidFill>
                  <a:schemeClr val="tx1"/>
                </a:solidFill>
                <a:latin typeface="標楷體" pitchFamily="65" charset="-120"/>
              </a:rPr>
              <a:t>等。</a:t>
            </a:r>
            <a:endParaRPr lang="en-US" altLang="zh-TW" dirty="0" smtClean="0">
              <a:solidFill>
                <a:schemeClr val="tx1"/>
              </a:solidFill>
              <a:latin typeface="標楷體" pitchFamily="65" charset="-120"/>
            </a:endParaRPr>
          </a:p>
          <a:p>
            <a:pPr marL="0" indent="0" algn="just">
              <a:buNone/>
            </a:pPr>
            <a:endParaRPr lang="en-US" altLang="zh-TW" dirty="0" smtClean="0">
              <a:solidFill>
                <a:schemeClr val="tx1"/>
              </a:solidFill>
              <a:latin typeface="標楷體" pitchFamily="65" charset="-120"/>
            </a:endParaRPr>
          </a:p>
          <a:p>
            <a:pPr algn="just"/>
            <a:r>
              <a:rPr lang="zh-TW" altLang="en-US" dirty="0" smtClean="0"/>
              <a:t>加強宣導與推廣</a:t>
            </a:r>
            <a:endParaRPr lang="en-US" altLang="zh-TW" dirty="0" smtClean="0"/>
          </a:p>
          <a:p>
            <a:pPr algn="just"/>
            <a:r>
              <a:rPr lang="zh-TW" altLang="en-US" dirty="0" smtClean="0"/>
              <a:t>國內困難的克服 </a:t>
            </a:r>
            <a:r>
              <a:rPr lang="zh-TW" altLang="en-US" dirty="0" smtClean="0">
                <a:solidFill>
                  <a:schemeClr val="tx1"/>
                </a:solidFill>
              </a:rPr>
              <a:t>─</a:t>
            </a:r>
            <a:endParaRPr lang="en-US" altLang="zh-TW" dirty="0" smtClean="0">
              <a:solidFill>
                <a:schemeClr val="tx1"/>
              </a:solidFill>
            </a:endParaRPr>
          </a:p>
          <a:p>
            <a:pPr marL="0" indent="0" algn="just">
              <a:buNone/>
            </a:pPr>
            <a:r>
              <a:rPr lang="zh-TW" altLang="en-US" dirty="0" smtClean="0">
                <a:solidFill>
                  <a:schemeClr val="tx1"/>
                </a:solidFill>
              </a:rPr>
              <a:t>        配合其他學校共同努力，責請國家級單位透過計畫、政策等方式，與包含國內的商業出版社及非營利機構洽談有關著作權方面的問題。</a:t>
            </a:r>
            <a:endParaRPr lang="zh-TW" altLang="en-US" dirty="0">
              <a:solidFill>
                <a:schemeClr val="tx1"/>
              </a:solidFill>
            </a:endParaRPr>
          </a:p>
        </p:txBody>
      </p:sp>
      <p:sp>
        <p:nvSpPr>
          <p:cNvPr id="4" name="投影片編號版面配置區 3"/>
          <p:cNvSpPr>
            <a:spLocks noGrp="1"/>
          </p:cNvSpPr>
          <p:nvPr>
            <p:ph type="sldNum" sz="quarter" idx="12"/>
          </p:nvPr>
        </p:nvSpPr>
        <p:spPr/>
        <p:txBody>
          <a:bodyPr/>
          <a:lstStyle/>
          <a:p>
            <a:pPr>
              <a:defRPr/>
            </a:pPr>
            <a:fld id="{C0045E1E-B945-4067-86AF-50E2F7864830}" type="slidenum">
              <a:rPr lang="zh-TW" altLang="en-US" smtClean="0"/>
              <a:pPr>
                <a:defRPr/>
              </a:pPr>
              <a:t>19</a:t>
            </a:fld>
            <a:endParaRPr lang="zh-TW" altLang="en-US"/>
          </a:p>
        </p:txBody>
      </p:sp>
    </p:spTree>
  </p:cSld>
  <p:clrMapOvr>
    <a:masterClrMapping/>
  </p:clrMapOvr>
  <p:transition>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結語</a:t>
            </a:r>
            <a:endParaRPr lang="zh-TW" altLang="en-US" dirty="0"/>
          </a:p>
        </p:txBody>
      </p:sp>
      <p:sp>
        <p:nvSpPr>
          <p:cNvPr id="3" name="內容版面配置區 2"/>
          <p:cNvSpPr>
            <a:spLocks noGrp="1"/>
          </p:cNvSpPr>
          <p:nvPr>
            <p:ph idx="1"/>
          </p:nvPr>
        </p:nvSpPr>
        <p:spPr/>
        <p:txBody>
          <a:bodyPr/>
          <a:lstStyle/>
          <a:p>
            <a:pPr algn="just"/>
            <a:r>
              <a:rPr lang="en-US" altLang="zh-TW" dirty="0"/>
              <a:t>IR</a:t>
            </a:r>
            <a:r>
              <a:rPr lang="zh-TW" altLang="en-US" dirty="0" smtClean="0"/>
              <a:t>是機構集中所有學術研究成果的資產管理系統。</a:t>
            </a:r>
          </a:p>
          <a:p>
            <a:pPr algn="just"/>
            <a:r>
              <a:rPr lang="en-US" altLang="zh-TW" dirty="0" smtClean="0"/>
              <a:t>IR</a:t>
            </a:r>
            <a:r>
              <a:rPr lang="zh-TW" altLang="en-US" dirty="0" smtClean="0"/>
              <a:t>對內是研究人員的學術交流平台，具擴展知識範圍、進行簡化、分享與傳播，同時記錄機構研究的傳承與發展。</a:t>
            </a:r>
          </a:p>
          <a:p>
            <a:pPr algn="just"/>
            <a:r>
              <a:rPr lang="en-US" altLang="zh-TW" dirty="0" smtClean="0"/>
              <a:t>IR</a:t>
            </a:r>
            <a:r>
              <a:rPr lang="zh-TW" altLang="en-US" dirty="0" smtClean="0"/>
              <a:t>對外則能幫助機構一體展現研究能量，提高機構學術成果的能見度與影響力。</a:t>
            </a:r>
          </a:p>
          <a:p>
            <a:pPr algn="just"/>
            <a:r>
              <a:rPr lang="en-US" altLang="zh-TW" dirty="0"/>
              <a:t>IR</a:t>
            </a:r>
            <a:r>
              <a:rPr lang="zh-TW" altLang="en-US" dirty="0" smtClean="0"/>
              <a:t>是增加曝光師生研究成果的管道，並提供文獻全文的保存與使用的平台；而不是取代期刊發表的管道，更不是取代發表文獻統計</a:t>
            </a:r>
            <a:r>
              <a:rPr lang="en-US" altLang="zh-TW" dirty="0" smtClean="0"/>
              <a:t>(SCI</a:t>
            </a:r>
            <a:r>
              <a:rPr lang="zh-TW" altLang="en-US" dirty="0" smtClean="0"/>
              <a:t>、</a:t>
            </a:r>
            <a:r>
              <a:rPr lang="en-US" altLang="zh-TW" dirty="0" smtClean="0"/>
              <a:t>SSCI &amp; TSSCI)</a:t>
            </a:r>
            <a:r>
              <a:rPr lang="zh-TW" altLang="en-US" dirty="0" smtClean="0"/>
              <a:t>的工具。</a:t>
            </a:r>
          </a:p>
          <a:p>
            <a:pPr algn="just"/>
            <a:endParaRPr lang="zh-TW" altLang="en-US" dirty="0" smtClean="0"/>
          </a:p>
          <a:p>
            <a:pPr algn="just"/>
            <a:endParaRPr lang="zh-TW" altLang="en-US" dirty="0"/>
          </a:p>
        </p:txBody>
      </p:sp>
      <p:sp>
        <p:nvSpPr>
          <p:cNvPr id="4" name="投影片編號版面配置區 3"/>
          <p:cNvSpPr>
            <a:spLocks noGrp="1"/>
          </p:cNvSpPr>
          <p:nvPr>
            <p:ph type="sldNum" sz="quarter" idx="12"/>
          </p:nvPr>
        </p:nvSpPr>
        <p:spPr/>
        <p:txBody>
          <a:bodyPr/>
          <a:lstStyle/>
          <a:p>
            <a:pPr>
              <a:defRPr/>
            </a:pPr>
            <a:fld id="{C0045E1E-B945-4067-86AF-50E2F7864830}" type="slidenum">
              <a:rPr lang="zh-TW" altLang="en-US" smtClean="0"/>
              <a:pPr>
                <a:defRPr/>
              </a:pPr>
              <a:t>20</a:t>
            </a:fld>
            <a:endParaRPr lang="zh-TW" altLang="en-US"/>
          </a:p>
        </p:txBody>
      </p:sp>
    </p:spTree>
  </p:cSld>
  <p:clrMapOvr>
    <a:masterClrMapping/>
  </p:clrMapOvr>
  <p:transition>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感謝</a:t>
            </a:r>
            <a:endParaRPr lang="zh-TW" altLang="en-US" dirty="0"/>
          </a:p>
        </p:txBody>
      </p:sp>
      <p:sp>
        <p:nvSpPr>
          <p:cNvPr id="3" name="內容版面配置區 2"/>
          <p:cNvSpPr>
            <a:spLocks noGrp="1"/>
          </p:cNvSpPr>
          <p:nvPr>
            <p:ph idx="1"/>
          </p:nvPr>
        </p:nvSpPr>
        <p:spPr>
          <a:xfrm>
            <a:off x="457200" y="2132856"/>
            <a:ext cx="8229600" cy="1295350"/>
          </a:xfrm>
        </p:spPr>
        <p:txBody>
          <a:bodyPr/>
          <a:lstStyle/>
          <a:p>
            <a:pPr>
              <a:buNone/>
            </a:pPr>
            <a:r>
              <a:rPr lang="zh-TW" altLang="en-US" sz="4000" b="1" dirty="0" smtClean="0">
                <a:solidFill>
                  <a:schemeClr val="tx1"/>
                </a:solidFill>
                <a:latin typeface="標楷體" pitchFamily="65" charset="-120"/>
              </a:rPr>
              <a:t>您的參與，豐富了本校學術產出</a:t>
            </a:r>
            <a:r>
              <a:rPr lang="en-US" altLang="zh-TW" sz="4000" b="1" dirty="0" smtClean="0">
                <a:solidFill>
                  <a:schemeClr val="tx1"/>
                </a:solidFill>
                <a:latin typeface="標楷體" pitchFamily="65" charset="-120"/>
              </a:rPr>
              <a:t>!</a:t>
            </a:r>
            <a:br>
              <a:rPr lang="en-US" altLang="zh-TW" sz="4000" b="1" dirty="0" smtClean="0">
                <a:solidFill>
                  <a:schemeClr val="tx1"/>
                </a:solidFill>
                <a:latin typeface="標楷體" pitchFamily="65" charset="-120"/>
              </a:rPr>
            </a:br>
            <a:r>
              <a:rPr lang="zh-TW" altLang="en-US" sz="4000" b="1" dirty="0" smtClean="0">
                <a:solidFill>
                  <a:schemeClr val="tx1"/>
                </a:solidFill>
                <a:latin typeface="標楷體" pitchFamily="65" charset="-120"/>
              </a:rPr>
              <a:t>歡迎加入 </a:t>
            </a:r>
            <a:r>
              <a:rPr lang="en-US" altLang="zh-TW" sz="4000" b="1" dirty="0" err="1" smtClean="0">
                <a:solidFill>
                  <a:schemeClr val="tx1"/>
                </a:solidFill>
              </a:rPr>
              <a:t>Chihlee</a:t>
            </a:r>
            <a:r>
              <a:rPr lang="en-US" altLang="zh-TW" sz="4000" b="1" dirty="0" smtClean="0">
                <a:solidFill>
                  <a:schemeClr val="tx1"/>
                </a:solidFill>
              </a:rPr>
              <a:t> IR </a:t>
            </a:r>
            <a:r>
              <a:rPr lang="en-US" altLang="zh-TW" sz="4000" b="1" dirty="0" smtClean="0">
                <a:solidFill>
                  <a:schemeClr val="tx1"/>
                </a:solidFill>
                <a:latin typeface="標楷體" pitchFamily="65" charset="-120"/>
              </a:rPr>
              <a:t>!!!</a:t>
            </a:r>
            <a:endParaRPr lang="zh-TW" altLang="en-US" sz="4000" b="1" dirty="0">
              <a:solidFill>
                <a:schemeClr val="tx1"/>
              </a:solidFill>
              <a:latin typeface="標楷體" pitchFamily="65" charset="-120"/>
            </a:endParaRPr>
          </a:p>
        </p:txBody>
      </p:sp>
      <p:sp>
        <p:nvSpPr>
          <p:cNvPr id="4" name="投影片編號版面配置區 3"/>
          <p:cNvSpPr>
            <a:spLocks noGrp="1"/>
          </p:cNvSpPr>
          <p:nvPr>
            <p:ph type="sldNum" sz="quarter" idx="12"/>
          </p:nvPr>
        </p:nvSpPr>
        <p:spPr/>
        <p:txBody>
          <a:bodyPr/>
          <a:lstStyle/>
          <a:p>
            <a:pPr>
              <a:defRPr/>
            </a:pPr>
            <a:fld id="{C0045E1E-B945-4067-86AF-50E2F7864830}" type="slidenum">
              <a:rPr lang="zh-TW" altLang="en-US" smtClean="0"/>
              <a:pPr>
                <a:defRPr/>
              </a:pPr>
              <a:t>21</a:t>
            </a:fld>
            <a:endParaRPr lang="zh-TW" altLang="en-US"/>
          </a:p>
        </p:txBody>
      </p:sp>
      <p:sp>
        <p:nvSpPr>
          <p:cNvPr id="5" name="Rectangle 3"/>
          <p:cNvSpPr txBox="1">
            <a:spLocks noChangeArrowheads="1"/>
          </p:cNvSpPr>
          <p:nvPr/>
        </p:nvSpPr>
        <p:spPr bwMode="auto">
          <a:xfrm>
            <a:off x="971600" y="4005064"/>
            <a:ext cx="7242101" cy="15843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73050" marR="0" lvl="0" indent="-273050" algn="just" defTabSz="914400" rtl="0" eaLnBrk="1" fontAlgn="base" latinLnBrk="0" hangingPunct="1">
              <a:lnSpc>
                <a:spcPct val="90000"/>
              </a:lnSpc>
              <a:spcBef>
                <a:spcPct val="25000"/>
              </a:spcBef>
              <a:spcAft>
                <a:spcPct val="0"/>
              </a:spcAft>
              <a:buClr>
                <a:srgbClr val="0BD0D9"/>
              </a:buClr>
              <a:buSzPct val="95000"/>
              <a:tabLst/>
              <a:defRPr/>
            </a:pPr>
            <a:r>
              <a:rPr kumimoji="0" lang="en-US" altLang="zh-TW" sz="2600" i="0" u="none" strike="noStrike" kern="1200" cap="none" spc="0" normalizeH="0" baseline="0" noProof="0" dirty="0" smtClean="0">
                <a:ln>
                  <a:noFill/>
                </a:ln>
                <a:solidFill>
                  <a:srgbClr val="FF0000"/>
                </a:solidFill>
                <a:effectLst/>
                <a:uLnTx/>
                <a:uFillTx/>
                <a:latin typeface="華康儷圓 Std W8" pitchFamily="50" charset="-120"/>
                <a:ea typeface="標楷體" pitchFamily="65" charset="-120"/>
                <a:cs typeface="Times New Roman" pitchFamily="18" charset="0"/>
              </a:rPr>
              <a:t>※ </a:t>
            </a:r>
            <a:r>
              <a:rPr kumimoji="0" lang="zh-TW" altLang="en-US" sz="2600" i="0" u="none" strike="noStrike" kern="1200" cap="none" spc="0" normalizeH="0" baseline="0" noProof="0" dirty="0" smtClean="0">
                <a:ln>
                  <a:noFill/>
                </a:ln>
                <a:solidFill>
                  <a:srgbClr val="FF0000"/>
                </a:solidFill>
                <a:effectLst/>
                <a:uLnTx/>
                <a:uFillTx/>
                <a:latin typeface="華康儷圓 Std W8" pitchFamily="50" charset="-120"/>
                <a:ea typeface="標楷體" pitchFamily="65" charset="-120"/>
                <a:cs typeface="Times New Roman" pitchFamily="18" charset="0"/>
              </a:rPr>
              <a:t>致理技術學院機構典藏小組聯絡方式：</a:t>
            </a:r>
            <a:r>
              <a:rPr kumimoji="0" lang="zh-TW" altLang="en-US" sz="2600" b="0" i="0" u="none" strike="noStrike" kern="1200" cap="none" spc="0" normalizeH="0" baseline="0" noProof="0" dirty="0" smtClean="0">
                <a:ln>
                  <a:noFill/>
                </a:ln>
                <a:solidFill>
                  <a:srgbClr val="663300"/>
                </a:solidFill>
                <a:effectLst/>
                <a:uLnTx/>
                <a:uFillTx/>
                <a:latin typeface="華康儷圓 Std W8" pitchFamily="50" charset="-120"/>
                <a:ea typeface="標楷體" pitchFamily="65" charset="-120"/>
                <a:cs typeface="Times New Roman" pitchFamily="18" charset="0"/>
              </a:rPr>
              <a:t>  </a:t>
            </a:r>
          </a:p>
          <a:p>
            <a:pPr marL="273050" marR="0" lvl="0" indent="-273050" algn="just" defTabSz="914400" rtl="0" eaLnBrk="1" fontAlgn="base" latinLnBrk="0" hangingPunct="1">
              <a:lnSpc>
                <a:spcPct val="90000"/>
              </a:lnSpc>
              <a:spcBef>
                <a:spcPct val="25000"/>
              </a:spcBef>
              <a:spcAft>
                <a:spcPct val="0"/>
              </a:spcAft>
              <a:buClr>
                <a:srgbClr val="0BD0D9"/>
              </a:buClr>
              <a:buSzPct val="95000"/>
              <a:tabLst/>
              <a:defRPr/>
            </a:pPr>
            <a:r>
              <a:rPr kumimoji="0" lang="en-US" altLang="zh-TW" sz="2600" b="0" i="0" u="none" strike="noStrike" kern="1200" cap="none" spc="0" normalizeH="0" baseline="0" noProof="0" dirty="0" smtClean="0">
                <a:ln>
                  <a:noFill/>
                </a:ln>
                <a:solidFill>
                  <a:srgbClr val="663300"/>
                </a:solidFill>
                <a:effectLst/>
                <a:uLnTx/>
                <a:uFillTx/>
                <a:latin typeface="華康儷圓 Std W8" pitchFamily="50" charset="-120"/>
                <a:ea typeface="標楷體" pitchFamily="65" charset="-120"/>
                <a:cs typeface="Times New Roman" pitchFamily="18" charset="0"/>
              </a:rPr>
              <a:t>E-mail</a:t>
            </a:r>
            <a:r>
              <a:rPr kumimoji="0" lang="zh-TW" altLang="en-US" sz="2600" b="0" i="0" u="none" strike="noStrike" kern="1200" cap="none" spc="0" normalizeH="0" baseline="0" noProof="0" dirty="0" smtClean="0">
                <a:ln>
                  <a:noFill/>
                </a:ln>
                <a:solidFill>
                  <a:srgbClr val="663300"/>
                </a:solidFill>
                <a:effectLst/>
                <a:uLnTx/>
                <a:uFillTx/>
                <a:latin typeface="華康儷圓 Std W8" pitchFamily="50" charset="-120"/>
                <a:ea typeface="標楷體" pitchFamily="65" charset="-120"/>
                <a:cs typeface="Times New Roman" pitchFamily="18" charset="0"/>
              </a:rPr>
              <a:t>：</a:t>
            </a:r>
            <a:r>
              <a:rPr kumimoji="0" lang="en-US" altLang="zh-TW" sz="2600" b="0" i="0" u="none" strike="noStrike" kern="1200" cap="none" spc="0" normalizeH="0" baseline="0" noProof="0" dirty="0" smtClean="0">
                <a:ln>
                  <a:noFill/>
                </a:ln>
                <a:solidFill>
                  <a:srgbClr val="663300"/>
                </a:solidFill>
                <a:effectLst/>
                <a:uLnTx/>
                <a:uFillTx/>
                <a:latin typeface="華康儷圓 Std W8" pitchFamily="50" charset="-120"/>
                <a:ea typeface="標楷體" pitchFamily="65" charset="-120"/>
                <a:cs typeface="Times New Roman" pitchFamily="18" charset="0"/>
                <a:hlinkClick r:id="rId2"/>
              </a:rPr>
              <a:t>ericyang@mail.chihlee.edu.tw </a:t>
            </a:r>
            <a:r>
              <a:rPr kumimoji="0" lang="en-US" altLang="zh-TW" sz="2600" b="0" i="0" u="none" strike="noStrike" kern="1200" cap="none" spc="0" normalizeH="0" baseline="0" noProof="0" dirty="0" smtClean="0">
                <a:ln>
                  <a:noFill/>
                </a:ln>
                <a:solidFill>
                  <a:srgbClr val="663300"/>
                </a:solidFill>
                <a:effectLst/>
                <a:uLnTx/>
                <a:uFillTx/>
                <a:latin typeface="華康儷圓 Std W8" pitchFamily="50" charset="-120"/>
                <a:ea typeface="標楷體" pitchFamily="65" charset="-120"/>
                <a:cs typeface="Times New Roman" pitchFamily="18" charset="0"/>
              </a:rPr>
              <a:t>          </a:t>
            </a:r>
          </a:p>
          <a:p>
            <a:pPr marL="273050" marR="0" lvl="0" indent="-273050" algn="just" defTabSz="914400" rtl="0" eaLnBrk="1" fontAlgn="base" latinLnBrk="0" hangingPunct="1">
              <a:lnSpc>
                <a:spcPct val="90000"/>
              </a:lnSpc>
              <a:spcBef>
                <a:spcPct val="25000"/>
              </a:spcBef>
              <a:spcAft>
                <a:spcPct val="0"/>
              </a:spcAft>
              <a:buClr>
                <a:srgbClr val="0BD0D9"/>
              </a:buClr>
              <a:buSzPct val="95000"/>
              <a:tabLst/>
              <a:defRPr/>
            </a:pPr>
            <a:r>
              <a:rPr kumimoji="0" lang="zh-TW" altLang="en-US" sz="2600" b="0" i="0" u="none" strike="noStrike" kern="1200" cap="none" spc="0" normalizeH="0" baseline="0" noProof="0" dirty="0" smtClean="0">
                <a:ln>
                  <a:noFill/>
                </a:ln>
                <a:solidFill>
                  <a:srgbClr val="663300"/>
                </a:solidFill>
                <a:effectLst/>
                <a:uLnTx/>
                <a:uFillTx/>
                <a:latin typeface="華康儷圓 Std W8" pitchFamily="50" charset="-120"/>
                <a:ea typeface="標楷體" pitchFamily="65" charset="-120"/>
                <a:cs typeface="Times New Roman" pitchFamily="18" charset="0"/>
              </a:rPr>
              <a:t>電話：</a:t>
            </a:r>
            <a:r>
              <a:rPr kumimoji="0" lang="en-US" altLang="zh-TW" sz="2600" b="0" i="0" u="none" strike="noStrike" kern="1200" cap="none" spc="0" normalizeH="0" baseline="0" noProof="0" dirty="0" smtClean="0">
                <a:ln>
                  <a:noFill/>
                </a:ln>
                <a:solidFill>
                  <a:srgbClr val="663300"/>
                </a:solidFill>
                <a:effectLst/>
                <a:uLnTx/>
                <a:uFillTx/>
                <a:latin typeface="華康儷圓 Std W8" pitchFamily="50" charset="-120"/>
                <a:ea typeface="標楷體" pitchFamily="65" charset="-120"/>
                <a:cs typeface="Times New Roman" pitchFamily="18" charset="0"/>
              </a:rPr>
              <a:t>(02)2257-6167 ext.1253</a:t>
            </a:r>
          </a:p>
        </p:txBody>
      </p:sp>
    </p:spTree>
  </p:cSld>
  <p:clrMapOvr>
    <a:masterClrMapping/>
  </p:clrMapOvr>
  <p:transition>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有獎徵答</a:t>
            </a:r>
            <a:endParaRPr lang="zh-TW" altLang="en-US" dirty="0"/>
          </a:p>
        </p:txBody>
      </p:sp>
      <p:sp>
        <p:nvSpPr>
          <p:cNvPr id="3" name="內容版面配置區 2"/>
          <p:cNvSpPr>
            <a:spLocks noGrp="1"/>
          </p:cNvSpPr>
          <p:nvPr>
            <p:ph idx="1"/>
          </p:nvPr>
        </p:nvSpPr>
        <p:spPr>
          <a:xfrm>
            <a:off x="466463" y="1628800"/>
            <a:ext cx="8229600" cy="3239566"/>
          </a:xfrm>
        </p:spPr>
        <p:txBody>
          <a:bodyPr/>
          <a:lstStyle/>
          <a:p>
            <a:pPr marL="514350" indent="-514350" algn="just">
              <a:buClr>
                <a:schemeClr val="tx1"/>
              </a:buClr>
              <a:buFont typeface="+mj-lt"/>
              <a:buAutoNum type="arabicPeriod"/>
            </a:pPr>
            <a:r>
              <a:rPr lang="zh-TW" altLang="en-US" sz="3200" b="1" dirty="0" smtClean="0">
                <a:latin typeface="標楷體" pitchFamily="65" charset="-120"/>
              </a:rPr>
              <a:t>機構典藏的著作權是屬於何種授權？</a:t>
            </a:r>
            <a:endParaRPr lang="en-US" altLang="zh-TW" sz="3200" b="1" dirty="0" smtClean="0">
              <a:latin typeface="標楷體" pitchFamily="65" charset="-120"/>
            </a:endParaRPr>
          </a:p>
          <a:p>
            <a:pPr marL="514350" indent="-514350" algn="just">
              <a:buClr>
                <a:schemeClr val="tx1"/>
              </a:buClr>
              <a:buFont typeface="+mj-lt"/>
              <a:buAutoNum type="arabicPeriod"/>
            </a:pPr>
            <a:r>
              <a:rPr lang="zh-TW" altLang="en-US" sz="3200" b="1" dirty="0" smtClean="0">
                <a:latin typeface="標楷體" pitchFamily="65" charset="-120"/>
              </a:rPr>
              <a:t>如何查詢出版社對於著作權的授權情形？</a:t>
            </a:r>
            <a:endParaRPr lang="en-US" altLang="zh-TW" sz="3200" b="1" dirty="0" smtClean="0">
              <a:latin typeface="標楷體" pitchFamily="65" charset="-120"/>
            </a:endParaRPr>
          </a:p>
          <a:p>
            <a:pPr marL="514350" indent="-514350" algn="just">
              <a:buClr>
                <a:schemeClr val="tx1"/>
              </a:buClr>
              <a:buFont typeface="+mj-lt"/>
              <a:buAutoNum type="arabicPeriod"/>
            </a:pPr>
            <a:r>
              <a:rPr lang="zh-TW" altLang="en-US" sz="3200" b="1" dirty="0" smtClean="0">
                <a:latin typeface="標楷體" pitchFamily="65" charset="-120"/>
              </a:rPr>
              <a:t>本校機構典藏收藏資料內容？</a:t>
            </a:r>
            <a:r>
              <a:rPr lang="en-US" altLang="zh-TW" sz="3200" b="1" dirty="0" smtClean="0">
                <a:latin typeface="標楷體" pitchFamily="65" charset="-120"/>
              </a:rPr>
              <a:t>(</a:t>
            </a:r>
            <a:r>
              <a:rPr lang="zh-TW" altLang="en-US" sz="3200" b="1" dirty="0" smtClean="0">
                <a:solidFill>
                  <a:schemeClr val="tx1"/>
                </a:solidFill>
                <a:latin typeface="標楷體" pitchFamily="65" charset="-120"/>
              </a:rPr>
              <a:t>任舉</a:t>
            </a:r>
            <a:r>
              <a:rPr lang="en-US" altLang="zh-TW" sz="3200" b="1" dirty="0" smtClean="0">
                <a:solidFill>
                  <a:schemeClr val="tx1"/>
                </a:solidFill>
                <a:latin typeface="標楷體" pitchFamily="65" charset="-120"/>
              </a:rPr>
              <a:t>3</a:t>
            </a:r>
            <a:r>
              <a:rPr lang="zh-TW" altLang="en-US" sz="3200" b="1" dirty="0" smtClean="0">
                <a:solidFill>
                  <a:schemeClr val="tx1"/>
                </a:solidFill>
                <a:latin typeface="標楷體" pitchFamily="65" charset="-120"/>
              </a:rPr>
              <a:t>種</a:t>
            </a:r>
            <a:r>
              <a:rPr lang="en-US" altLang="zh-TW" sz="3200" b="1" dirty="0" smtClean="0">
                <a:latin typeface="標楷體" pitchFamily="65" charset="-120"/>
              </a:rPr>
              <a:t>)</a:t>
            </a:r>
          </a:p>
          <a:p>
            <a:pPr marL="514350" indent="-514350" algn="just">
              <a:buClr>
                <a:schemeClr val="tx1"/>
              </a:buClr>
              <a:buFont typeface="+mj-lt"/>
              <a:buAutoNum type="arabicPeriod"/>
            </a:pPr>
            <a:r>
              <a:rPr lang="zh-TW" altLang="en-US" sz="3200" b="1" dirty="0" smtClean="0">
                <a:latin typeface="標楷體" pitchFamily="65" charset="-120"/>
              </a:rPr>
              <a:t>機構典藏的好處？</a:t>
            </a:r>
            <a:r>
              <a:rPr lang="en-US" altLang="zh-TW" sz="3200" b="1" dirty="0" smtClean="0">
                <a:latin typeface="標楷體" pitchFamily="65" charset="-120"/>
              </a:rPr>
              <a:t>(</a:t>
            </a:r>
            <a:r>
              <a:rPr lang="zh-TW" altLang="en-US" sz="3200" b="1" dirty="0" smtClean="0">
                <a:solidFill>
                  <a:schemeClr val="tx1"/>
                </a:solidFill>
                <a:latin typeface="標楷體" pitchFamily="65" charset="-120"/>
              </a:rPr>
              <a:t>任舉</a:t>
            </a:r>
            <a:r>
              <a:rPr lang="en-US" altLang="zh-TW" sz="3200" b="1" dirty="0" smtClean="0">
                <a:solidFill>
                  <a:schemeClr val="tx1"/>
                </a:solidFill>
                <a:latin typeface="標楷體" pitchFamily="65" charset="-120"/>
              </a:rPr>
              <a:t>3</a:t>
            </a:r>
            <a:r>
              <a:rPr lang="zh-TW" altLang="en-US" sz="3200" b="1" dirty="0" smtClean="0">
                <a:solidFill>
                  <a:schemeClr val="tx1"/>
                </a:solidFill>
                <a:latin typeface="標楷體" pitchFamily="65" charset="-120"/>
              </a:rPr>
              <a:t>種</a:t>
            </a:r>
            <a:r>
              <a:rPr lang="en-US" altLang="zh-TW" sz="3200" b="1" dirty="0" smtClean="0">
                <a:latin typeface="標楷體" pitchFamily="65" charset="-120"/>
              </a:rPr>
              <a:t>)</a:t>
            </a:r>
          </a:p>
          <a:p>
            <a:pPr marL="514350" indent="-514350" algn="just">
              <a:buClr>
                <a:schemeClr val="tx1"/>
              </a:buClr>
              <a:buFont typeface="+mj-lt"/>
              <a:buAutoNum type="arabicPeriod"/>
            </a:pPr>
            <a:r>
              <a:rPr lang="zh-TW" altLang="en-US" sz="3200" b="1" dirty="0" smtClean="0">
                <a:latin typeface="標楷體" pitchFamily="65" charset="-120"/>
              </a:rPr>
              <a:t>如何提供</a:t>
            </a:r>
            <a:r>
              <a:rPr lang="en-US" altLang="zh-TW" sz="3200" b="1" dirty="0" smtClean="0">
                <a:latin typeface="標楷體" pitchFamily="65" charset="-120"/>
              </a:rPr>
              <a:t>/</a:t>
            </a:r>
            <a:r>
              <a:rPr lang="zh-TW" altLang="en-US" sz="3200" b="1" dirty="0" smtClean="0">
                <a:latin typeface="標楷體" pitchFamily="65" charset="-120"/>
              </a:rPr>
              <a:t>上傳資料予機構典藏</a:t>
            </a:r>
            <a:r>
              <a:rPr lang="zh-TW" altLang="en-US" sz="3200" b="1" smtClean="0">
                <a:latin typeface="標楷體" pitchFamily="65" charset="-120"/>
              </a:rPr>
              <a:t>系統？</a:t>
            </a:r>
            <a:endParaRPr lang="en-US" altLang="zh-TW" sz="3200" b="1" dirty="0" smtClean="0">
              <a:latin typeface="標楷體" pitchFamily="65" charset="-120"/>
            </a:endParaRPr>
          </a:p>
        </p:txBody>
      </p:sp>
      <p:sp>
        <p:nvSpPr>
          <p:cNvPr id="4" name="投影片編號版面配置區 3"/>
          <p:cNvSpPr>
            <a:spLocks noGrp="1"/>
          </p:cNvSpPr>
          <p:nvPr>
            <p:ph type="sldNum" sz="quarter" idx="12"/>
          </p:nvPr>
        </p:nvSpPr>
        <p:spPr/>
        <p:txBody>
          <a:bodyPr/>
          <a:lstStyle/>
          <a:p>
            <a:pPr>
              <a:defRPr/>
            </a:pPr>
            <a:fld id="{C0045E1E-B945-4067-86AF-50E2F7864830}" type="slidenum">
              <a:rPr lang="zh-TW" altLang="en-US" smtClean="0"/>
              <a:pPr>
                <a:defRPr/>
              </a:pPr>
              <a:t>22</a:t>
            </a:fld>
            <a:endParaRPr lang="zh-TW" alt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3.3|8|18.2|7.3|2.5|2"/>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流線">
  <a:themeElements>
    <a:clrScheme name="地鐵">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流線">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流線">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地鐵">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themeOverride>
</file>

<file path=ppt/theme/themeOverride2.xml><?xml version="1.0" encoding="utf-8"?>
<a:themeOverride xmlns:a="http://schemas.openxmlformats.org/drawingml/2006/main">
  <a:clrScheme name="地鐵">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themeOverride>
</file>

<file path=docProps/app.xml><?xml version="1.0" encoding="utf-8"?>
<Properties xmlns="http://schemas.openxmlformats.org/officeDocument/2006/extended-properties" xmlns:vt="http://schemas.openxmlformats.org/officeDocument/2006/docPropsVTypes">
  <Template/>
  <TotalTime>31265</TotalTime>
  <Words>3003</Words>
  <Application>Microsoft Office PowerPoint</Application>
  <PresentationFormat>如螢幕大小 (4:3)</PresentationFormat>
  <Paragraphs>216</Paragraphs>
  <Slides>22</Slides>
  <Notes>11</Notes>
  <HiddenSlides>0</HiddenSlides>
  <MMClips>0</MMClips>
  <ScaleCrop>false</ScaleCrop>
  <HeadingPairs>
    <vt:vector size="4" baseType="variant">
      <vt:variant>
        <vt:lpstr>佈景主題</vt:lpstr>
      </vt:variant>
      <vt:variant>
        <vt:i4>1</vt:i4>
      </vt:variant>
      <vt:variant>
        <vt:lpstr>投影片標題</vt:lpstr>
      </vt:variant>
      <vt:variant>
        <vt:i4>22</vt:i4>
      </vt:variant>
    </vt:vector>
  </HeadingPairs>
  <TitlesOfParts>
    <vt:vector size="23" baseType="lpstr">
      <vt:lpstr>流線</vt:lpstr>
      <vt:lpstr>PowerPoint 簡報</vt:lpstr>
      <vt:lpstr>內容綱要</vt:lpstr>
      <vt:lpstr>認識機構典藏</vt:lpstr>
      <vt:lpstr>認識機構典藏</vt:lpstr>
      <vt:lpstr>認識機構典藏</vt:lpstr>
      <vt:lpstr>認識機構典藏</vt:lpstr>
      <vt:lpstr>著作權應有之認識與處理策略</vt:lpstr>
      <vt:lpstr>著作權應有之認識與處理策略</vt:lpstr>
      <vt:lpstr>各類學術資源著作權授權判別</vt:lpstr>
      <vt:lpstr>各類學術資源著作權授權判別</vt:lpstr>
      <vt:lpstr>各類學術資源著作權授權判別</vt:lpstr>
      <vt:lpstr>各類學術資源著作權授權判別</vt:lpstr>
      <vt:lpstr>各類學術資源著作權授權判別</vt:lpstr>
      <vt:lpstr>本校機構典藏現況</vt:lpstr>
      <vt:lpstr>本校機構典藏現況</vt:lpstr>
      <vt:lpstr>本校機構典藏現況</vt:lpstr>
      <vt:lpstr>本校機構典藏現況</vt:lpstr>
      <vt:lpstr>未來與展望</vt:lpstr>
      <vt:lpstr>未來與展望</vt:lpstr>
      <vt:lpstr>結語</vt:lpstr>
      <vt:lpstr>感謝</vt:lpstr>
      <vt:lpstr>有獎徵答</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chihlee</dc:creator>
  <cp:lastModifiedBy>User</cp:lastModifiedBy>
  <cp:revision>5697</cp:revision>
  <dcterms:created xsi:type="dcterms:W3CDTF">2010-03-02T06:23:16Z</dcterms:created>
  <dcterms:modified xsi:type="dcterms:W3CDTF">2012-12-13T03:30:10Z</dcterms:modified>
</cp:coreProperties>
</file>